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9"/>
  </p:notesMasterIdLst>
  <p:sldIdLst>
    <p:sldId id="256" r:id="rId2"/>
    <p:sldId id="284" r:id="rId3"/>
    <p:sldId id="285" r:id="rId4"/>
    <p:sldId id="286" r:id="rId5"/>
    <p:sldId id="259" r:id="rId6"/>
    <p:sldId id="280" r:id="rId7"/>
    <p:sldId id="271" r:id="rId8"/>
    <p:sldId id="287" r:id="rId9"/>
    <p:sldId id="288" r:id="rId10"/>
    <p:sldId id="268" r:id="rId11"/>
    <p:sldId id="260" r:id="rId12"/>
    <p:sldId id="276" r:id="rId13"/>
    <p:sldId id="274" r:id="rId14"/>
    <p:sldId id="281" r:id="rId15"/>
    <p:sldId id="277" r:id="rId16"/>
    <p:sldId id="278" r:id="rId17"/>
    <p:sldId id="263" r:id="rId18"/>
    <p:sldId id="267" r:id="rId19"/>
    <p:sldId id="264" r:id="rId20"/>
    <p:sldId id="269" r:id="rId21"/>
    <p:sldId id="279" r:id="rId22"/>
    <p:sldId id="266" r:id="rId23"/>
    <p:sldId id="273" r:id="rId24"/>
    <p:sldId id="283" r:id="rId25"/>
    <p:sldId id="282" r:id="rId26"/>
    <p:sldId id="275" r:id="rId27"/>
    <p:sldId id="272" r:id="rId28"/>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21D7"/>
    <a:srgbClr val="007635"/>
    <a:srgbClr val="B40436"/>
    <a:srgbClr val="C8043C"/>
    <a:srgbClr val="E10544"/>
    <a:srgbClr val="C705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397" autoAdjust="0"/>
    <p:restoredTop sz="94660" autoAdjust="0"/>
  </p:normalViewPr>
  <p:slideViewPr>
    <p:cSldViewPr>
      <p:cViewPr varScale="1">
        <p:scale>
          <a:sx n="119" d="100"/>
          <a:sy n="119" d="100"/>
        </p:scale>
        <p:origin x="-166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_rels/data1.xml.rels><?xml version="1.0" encoding="UTF-8" standalone="yes"?>
<Relationships xmlns="http://schemas.openxmlformats.org/package/2006/relationships"><Relationship Id="rId1" Type="http://schemas.openxmlformats.org/officeDocument/2006/relationships/image" Target="../media/image15.png"/></Relationships>
</file>

<file path=ppt/diagrams/_rels/data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image" Target="../media/image38.png"/></Relationships>
</file>

<file path=ppt/diagrams/_rels/data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image" Target="../media/image43.png"/></Relationships>
</file>

<file path=ppt/diagrams/_rels/data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image" Target="../media/image47.png"/></Relationships>
</file>

<file path=ppt/diagrams/_rels/data5.xml.rels><?xml version="1.0" encoding="UTF-8" standalone="yes"?>
<Relationships xmlns="http://schemas.openxmlformats.org/package/2006/relationships"><Relationship Id="rId1" Type="http://schemas.openxmlformats.org/officeDocument/2006/relationships/image" Target="../media/image51.png"/></Relationships>
</file>

<file path=ppt/diagrams/_rels/data6.xml.rels><?xml version="1.0" encoding="UTF-8" standalone="yes"?>
<Relationships xmlns="http://schemas.openxmlformats.org/package/2006/relationships"><Relationship Id="rId1" Type="http://schemas.openxmlformats.org/officeDocument/2006/relationships/image" Target="../media/image56.png"/></Relationships>
</file>

<file path=ppt/diagrams/_rels/data7.xml.rels><?xml version="1.0" encoding="UTF-8" standalone="yes"?>
<Relationships xmlns="http://schemas.openxmlformats.org/package/2006/relationships"><Relationship Id="rId1" Type="http://schemas.openxmlformats.org/officeDocument/2006/relationships/image" Target="../media/image61.png"/></Relationships>
</file>

<file path=ppt/diagrams/_rels/data8.xml.rels><?xml version="1.0" encoding="UTF-8" standalone="yes"?>
<Relationships xmlns="http://schemas.openxmlformats.org/package/2006/relationships"><Relationship Id="rId1" Type="http://schemas.openxmlformats.org/officeDocument/2006/relationships/image" Target="../media/image63.png"/></Relationships>
</file>

<file path=ppt/diagrams/_rels/data9.xml.rels><?xml version="1.0" encoding="UTF-8" standalone="yes"?>
<Relationships xmlns="http://schemas.openxmlformats.org/package/2006/relationships"><Relationship Id="rId1" Type="http://schemas.openxmlformats.org/officeDocument/2006/relationships/image" Target="../media/image66.png"/></Relationships>
</file>

<file path=ppt/diagrams/_rels/data10.xml.rels><?xml version="1.0" encoding="UTF-8" standalone="yes"?>
<Relationships xmlns="http://schemas.openxmlformats.org/package/2006/relationships"><Relationship Id="rId1" Type="http://schemas.openxmlformats.org/officeDocument/2006/relationships/image" Target="../media/image69.png"/></Relationships>
</file>

<file path=ppt/diagrams/_rels/drawing1.xml.rels><?xml version="1.0" encoding="UTF-8" standalone="yes"?>
<Relationships xmlns="http://schemas.openxmlformats.org/package/2006/relationships"><Relationship Id="rId1" Type="http://schemas.openxmlformats.org/officeDocument/2006/relationships/image" Target="../media/image15.png"/></Relationships>
</file>

<file path=ppt/diagrams/_rels/drawing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image" Target="../media/image38.png"/></Relationships>
</file>

<file path=ppt/diagrams/_rels/drawing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image" Target="../media/image43.png"/></Relationships>
</file>

<file path=ppt/diagrams/_rels/drawing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image" Target="../media/image47.png"/></Relationships>
</file>

<file path=ppt/diagrams/_rels/drawing5.xml.rels><?xml version="1.0" encoding="UTF-8" standalone="yes"?>
<Relationships xmlns="http://schemas.openxmlformats.org/package/2006/relationships"><Relationship Id="rId1" Type="http://schemas.openxmlformats.org/officeDocument/2006/relationships/image" Target="../media/image51.png"/></Relationships>
</file>

<file path=ppt/diagrams/_rels/drawing6.xml.rels><?xml version="1.0" encoding="UTF-8" standalone="yes"?>
<Relationships xmlns="http://schemas.openxmlformats.org/package/2006/relationships"><Relationship Id="rId1" Type="http://schemas.openxmlformats.org/officeDocument/2006/relationships/image" Target="../media/image56.png"/></Relationships>
</file>

<file path=ppt/diagrams/_rels/drawing7.xml.rels><?xml version="1.0" encoding="UTF-8" standalone="yes"?>
<Relationships xmlns="http://schemas.openxmlformats.org/package/2006/relationships"><Relationship Id="rId1" Type="http://schemas.openxmlformats.org/officeDocument/2006/relationships/image" Target="../media/image61.png"/></Relationships>
</file>

<file path=ppt/diagrams/_rels/drawing8.xml.rels><?xml version="1.0" encoding="UTF-8" standalone="yes"?>
<Relationships xmlns="http://schemas.openxmlformats.org/package/2006/relationships"><Relationship Id="rId1" Type="http://schemas.openxmlformats.org/officeDocument/2006/relationships/image" Target="../media/image63.png"/></Relationships>
</file>

<file path=ppt/diagrams/_rels/drawing9.xml.rels><?xml version="1.0" encoding="UTF-8" standalone="yes"?>
<Relationships xmlns="http://schemas.openxmlformats.org/package/2006/relationships"><Relationship Id="rId1" Type="http://schemas.openxmlformats.org/officeDocument/2006/relationships/image" Target="../media/image66.png"/></Relationships>
</file>

<file path=ppt/diagrams/_rels/drawing10.xml.rels><?xml version="1.0" encoding="UTF-8" standalone="yes"?>
<Relationships xmlns="http://schemas.openxmlformats.org/package/2006/relationships"><Relationship Id="rId1" Type="http://schemas.openxmlformats.org/officeDocument/2006/relationships/image" Target="../media/image69.png"/></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98420DD-1A49-4B0C-90A5-4E289213659C}" type="doc">
      <dgm:prSet loTypeId="urn:microsoft.com/office/officeart/2005/8/layout/hList7" loCatId="list" qsTypeId="urn:microsoft.com/office/officeart/2005/8/quickstyle/simple1" qsCatId="simple" csTypeId="urn:microsoft.com/office/officeart/2005/8/colors/accent2_1" csCatId="accent2" phldr="1"/>
      <dgm:spPr/>
    </dgm:pt>
    <dgm:pt modelId="{B18E6360-43B6-45C8-95C5-A355DF4F72A1}">
      <dgm:prSet phldrT="[Tekst]"/>
      <dgm:spPr/>
      <dgm:t>
        <a:bodyPr/>
        <a:lstStyle/>
        <a:p>
          <a:r>
            <a:rPr lang="pl-PL" dirty="0" smtClean="0"/>
            <a:t>Podgląd jednostki w oknie głównym</a:t>
          </a:r>
          <a:br>
            <a:rPr lang="pl-PL" dirty="0" smtClean="0"/>
          </a:br>
          <a:r>
            <a:rPr lang="pl-PL" dirty="0" smtClean="0"/>
            <a:t/>
          </a:r>
          <a:br>
            <a:rPr lang="pl-PL" dirty="0" smtClean="0"/>
          </a:br>
          <a:r>
            <a:rPr lang="pl-PL" dirty="0" smtClean="0"/>
            <a:t>Ikona zawiera podgląd stanu jednostki – trybu pracy, aktualną temperaturę nawiewu i pomieszczenia, występowanie stanów </a:t>
          </a:r>
          <a:r>
            <a:rPr lang="pl-PL" dirty="0" smtClean="0"/>
            <a:t>alarmowych.</a:t>
          </a:r>
          <a:endParaRPr lang="pl-PL" dirty="0"/>
        </a:p>
      </dgm:t>
    </dgm:pt>
    <dgm:pt modelId="{AA59D519-6E07-451B-B213-B50A802B85CA}" type="sibTrans" cxnId="{B8E59E62-3BC8-4BDC-A657-E91791B4DF45}">
      <dgm:prSet/>
      <dgm:spPr/>
      <dgm:t>
        <a:bodyPr/>
        <a:lstStyle/>
        <a:p>
          <a:endParaRPr lang="pl-PL"/>
        </a:p>
      </dgm:t>
    </dgm:pt>
    <dgm:pt modelId="{0311C10B-CF00-466C-8D2C-095950EBFF58}" type="parTrans" cxnId="{B8E59E62-3BC8-4BDC-A657-E91791B4DF45}">
      <dgm:prSet/>
      <dgm:spPr/>
      <dgm:t>
        <a:bodyPr/>
        <a:lstStyle/>
        <a:p>
          <a:endParaRPr lang="pl-PL"/>
        </a:p>
      </dgm:t>
    </dgm:pt>
    <dgm:pt modelId="{0D8F4325-ACE2-4405-B68C-E07787C40BF7}" type="pres">
      <dgm:prSet presAssocID="{D98420DD-1A49-4B0C-90A5-4E289213659C}" presName="Name0" presStyleCnt="0">
        <dgm:presLayoutVars>
          <dgm:dir/>
          <dgm:resizeHandles val="exact"/>
        </dgm:presLayoutVars>
      </dgm:prSet>
      <dgm:spPr/>
    </dgm:pt>
    <dgm:pt modelId="{96D43BA0-2803-44DB-BDB9-CC9319E2938C}" type="pres">
      <dgm:prSet presAssocID="{D98420DD-1A49-4B0C-90A5-4E289213659C}" presName="fgShape" presStyleLbl="fgShp" presStyleIdx="0" presStyleCnt="1"/>
      <dgm:spPr/>
    </dgm:pt>
    <dgm:pt modelId="{0F18F636-19DC-49CB-B77F-13A9CC07D46D}" type="pres">
      <dgm:prSet presAssocID="{D98420DD-1A49-4B0C-90A5-4E289213659C}" presName="linComp" presStyleCnt="0"/>
      <dgm:spPr/>
    </dgm:pt>
    <dgm:pt modelId="{E3CC3912-7BAD-4F28-8256-3BF306DAB5CB}" type="pres">
      <dgm:prSet presAssocID="{B18E6360-43B6-45C8-95C5-A355DF4F72A1}" presName="compNode" presStyleCnt="0"/>
      <dgm:spPr/>
    </dgm:pt>
    <dgm:pt modelId="{E7397571-F452-49EF-AE7D-508C3B66F257}" type="pres">
      <dgm:prSet presAssocID="{B18E6360-43B6-45C8-95C5-A355DF4F72A1}" presName="bkgdShape" presStyleLbl="node1" presStyleIdx="0" presStyleCnt="1" custLinFactNeighborX="66659" custLinFactNeighborY="-231"/>
      <dgm:spPr/>
      <dgm:t>
        <a:bodyPr/>
        <a:lstStyle/>
        <a:p>
          <a:endParaRPr lang="pl-PL"/>
        </a:p>
      </dgm:t>
    </dgm:pt>
    <dgm:pt modelId="{D7FFF4BC-626C-45D3-BA79-6E29ECDE637C}" type="pres">
      <dgm:prSet presAssocID="{B18E6360-43B6-45C8-95C5-A355DF4F72A1}" presName="nodeTx" presStyleLbl="node1" presStyleIdx="0" presStyleCnt="1">
        <dgm:presLayoutVars>
          <dgm:bulletEnabled val="1"/>
        </dgm:presLayoutVars>
      </dgm:prSet>
      <dgm:spPr/>
      <dgm:t>
        <a:bodyPr/>
        <a:lstStyle/>
        <a:p>
          <a:endParaRPr lang="pl-PL"/>
        </a:p>
      </dgm:t>
    </dgm:pt>
    <dgm:pt modelId="{6D785941-3A44-46D1-90F9-A913AF3CF618}" type="pres">
      <dgm:prSet presAssocID="{B18E6360-43B6-45C8-95C5-A355DF4F72A1}" presName="invisiNode" presStyleLbl="node1" presStyleIdx="0" presStyleCnt="1"/>
      <dgm:spPr/>
    </dgm:pt>
    <dgm:pt modelId="{13DE4431-DBED-40B2-8927-05D00034E9DD}" type="pres">
      <dgm:prSet presAssocID="{B18E6360-43B6-45C8-95C5-A355DF4F72A1}" presName="imagNod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42000" r="-42000"/>
          </a:stretch>
        </a:blipFill>
      </dgm:spPr>
    </dgm:pt>
  </dgm:ptLst>
  <dgm:cxnLst>
    <dgm:cxn modelId="{B8E59E62-3BC8-4BDC-A657-E91791B4DF45}" srcId="{D98420DD-1A49-4B0C-90A5-4E289213659C}" destId="{B18E6360-43B6-45C8-95C5-A355DF4F72A1}" srcOrd="0" destOrd="0" parTransId="{0311C10B-CF00-466C-8D2C-095950EBFF58}" sibTransId="{AA59D519-6E07-451B-B213-B50A802B85CA}"/>
    <dgm:cxn modelId="{9B9D5319-2B62-4138-A5CF-14CAF5E12618}" type="presOf" srcId="{B18E6360-43B6-45C8-95C5-A355DF4F72A1}" destId="{E7397571-F452-49EF-AE7D-508C3B66F257}" srcOrd="0" destOrd="0" presId="urn:microsoft.com/office/officeart/2005/8/layout/hList7"/>
    <dgm:cxn modelId="{703BB64E-298C-4F14-984D-9252E94AE423}" type="presOf" srcId="{B18E6360-43B6-45C8-95C5-A355DF4F72A1}" destId="{D7FFF4BC-626C-45D3-BA79-6E29ECDE637C}" srcOrd="1" destOrd="0" presId="urn:microsoft.com/office/officeart/2005/8/layout/hList7"/>
    <dgm:cxn modelId="{25CF9A65-0835-496B-B2E1-AEC1440294ED}" type="presOf" srcId="{D98420DD-1A49-4B0C-90A5-4E289213659C}" destId="{0D8F4325-ACE2-4405-B68C-E07787C40BF7}" srcOrd="0" destOrd="0" presId="urn:microsoft.com/office/officeart/2005/8/layout/hList7"/>
    <dgm:cxn modelId="{A12771F3-1802-4651-A1B0-FFE4800732FB}" type="presParOf" srcId="{0D8F4325-ACE2-4405-B68C-E07787C40BF7}" destId="{96D43BA0-2803-44DB-BDB9-CC9319E2938C}" srcOrd="0" destOrd="0" presId="urn:microsoft.com/office/officeart/2005/8/layout/hList7"/>
    <dgm:cxn modelId="{072B23C3-B42C-499A-AFBE-8E104C186152}" type="presParOf" srcId="{0D8F4325-ACE2-4405-B68C-E07787C40BF7}" destId="{0F18F636-19DC-49CB-B77F-13A9CC07D46D}" srcOrd="1" destOrd="0" presId="urn:microsoft.com/office/officeart/2005/8/layout/hList7"/>
    <dgm:cxn modelId="{7031906A-452B-4A3B-A596-6280FBC13165}" type="presParOf" srcId="{0F18F636-19DC-49CB-B77F-13A9CC07D46D}" destId="{E3CC3912-7BAD-4F28-8256-3BF306DAB5CB}" srcOrd="0" destOrd="0" presId="urn:microsoft.com/office/officeart/2005/8/layout/hList7"/>
    <dgm:cxn modelId="{E2D98655-D77B-44A5-9917-8A3F58941A94}" type="presParOf" srcId="{E3CC3912-7BAD-4F28-8256-3BF306DAB5CB}" destId="{E7397571-F452-49EF-AE7D-508C3B66F257}" srcOrd="0" destOrd="0" presId="urn:microsoft.com/office/officeart/2005/8/layout/hList7"/>
    <dgm:cxn modelId="{B7B1053D-A588-4E71-B771-7258767C7AF9}" type="presParOf" srcId="{E3CC3912-7BAD-4F28-8256-3BF306DAB5CB}" destId="{D7FFF4BC-626C-45D3-BA79-6E29ECDE637C}" srcOrd="1" destOrd="0" presId="urn:microsoft.com/office/officeart/2005/8/layout/hList7"/>
    <dgm:cxn modelId="{9F56D5A3-0A14-4F3B-B8EE-38F96CB3F2C2}" type="presParOf" srcId="{E3CC3912-7BAD-4F28-8256-3BF306DAB5CB}" destId="{6D785941-3A44-46D1-90F9-A913AF3CF618}" srcOrd="2" destOrd="0" presId="urn:microsoft.com/office/officeart/2005/8/layout/hList7"/>
    <dgm:cxn modelId="{E16B2AE6-AB16-4A01-9D03-F4F02C21CD34}" type="presParOf" srcId="{E3CC3912-7BAD-4F28-8256-3BF306DAB5CB}" destId="{13DE4431-DBED-40B2-8927-05D00034E9DD}" srcOrd="3" destOrd="0" presId="urn:microsoft.com/office/officeart/2005/8/layout/hList7"/>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289830F-9BD1-41FD-9C55-EEB9C12FA07E}" type="doc">
      <dgm:prSet loTypeId="urn:microsoft.com/office/officeart/2005/8/layout/hList7" loCatId="list" qsTypeId="urn:microsoft.com/office/officeart/2005/8/quickstyle/simple2" qsCatId="simple" csTypeId="urn:microsoft.com/office/officeart/2005/8/colors/accent2_1" csCatId="accent2" phldr="1"/>
      <dgm:spPr/>
      <dgm:t>
        <a:bodyPr/>
        <a:lstStyle/>
        <a:p>
          <a:endParaRPr lang="pl-PL"/>
        </a:p>
      </dgm:t>
    </dgm:pt>
    <dgm:pt modelId="{0E87C3C3-C0AD-4E57-A49B-AB92858B9169}">
      <dgm:prSet custT="1"/>
      <dgm:spPr/>
      <dgm:t>
        <a:bodyPr/>
        <a:lstStyle/>
        <a:p>
          <a:pPr algn="ctr" rtl="0"/>
          <a:r>
            <a:rPr lang="pl-PL" sz="1000" dirty="0" smtClean="0"/>
            <a:t/>
          </a:r>
          <a:br>
            <a:rPr lang="pl-PL" sz="1000" dirty="0" smtClean="0"/>
          </a:br>
          <a:r>
            <a:rPr lang="pl-PL" sz="800" dirty="0" smtClean="0"/>
            <a:t>Podgląd najważniejszych parametrów </a:t>
          </a:r>
          <a:r>
            <a:rPr lang="pl-PL" sz="800" dirty="0" smtClean="0"/>
            <a:t>jednostki.</a:t>
          </a:r>
          <a:r>
            <a:rPr lang="pl-PL" sz="800" dirty="0" smtClean="0"/>
            <a:t/>
          </a:r>
          <a:br>
            <a:rPr lang="pl-PL" sz="800" dirty="0" smtClean="0"/>
          </a:br>
          <a:r>
            <a:rPr lang="pl-PL" sz="800" dirty="0" smtClean="0"/>
            <a:t/>
          </a:r>
          <a:br>
            <a:rPr lang="pl-PL" sz="800" dirty="0" smtClean="0"/>
          </a:br>
          <a:r>
            <a:rPr lang="pl-PL" sz="800" dirty="0" smtClean="0"/>
            <a:t>Dostęp do odczytów temperatury pomieszczenia, nawiewu, wysterowania nagrzewnicy, ciśnienia itp.</a:t>
          </a:r>
          <a:br>
            <a:rPr lang="pl-PL" sz="800" dirty="0" smtClean="0"/>
          </a:br>
          <a:r>
            <a:rPr lang="pl-PL" sz="800" dirty="0" smtClean="0"/>
            <a:t/>
          </a:r>
          <a:br>
            <a:rPr lang="pl-PL" sz="800" dirty="0" smtClean="0"/>
          </a:br>
          <a:r>
            <a:rPr lang="pl-PL" sz="800" dirty="0" smtClean="0"/>
            <a:t>Odczyt stanów alarmowych z możliwością ich </a:t>
          </a:r>
          <a:r>
            <a:rPr lang="pl-PL" sz="800" dirty="0" smtClean="0"/>
            <a:t>kasowania.</a:t>
          </a:r>
          <a:r>
            <a:rPr lang="pl-PL" sz="800" dirty="0" smtClean="0"/>
            <a:t/>
          </a:r>
          <a:br>
            <a:rPr lang="pl-PL" sz="800" dirty="0" smtClean="0"/>
          </a:br>
          <a:r>
            <a:rPr lang="pl-PL" sz="800" dirty="0" smtClean="0"/>
            <a:t/>
          </a:r>
          <a:br>
            <a:rPr lang="pl-PL" sz="800" dirty="0" smtClean="0"/>
          </a:br>
          <a:r>
            <a:rPr lang="pl-PL" sz="800" dirty="0" smtClean="0"/>
            <a:t>Załączanie i wyłączanie jednostki z poziomu </a:t>
          </a:r>
          <a:r>
            <a:rPr lang="pl-PL" sz="800" dirty="0" smtClean="0"/>
            <a:t>BMS.</a:t>
          </a:r>
          <a:r>
            <a:rPr lang="pl-PL" sz="800" dirty="0" smtClean="0"/>
            <a:t/>
          </a:r>
          <a:br>
            <a:rPr lang="pl-PL" sz="800" dirty="0" smtClean="0"/>
          </a:br>
          <a:endParaRPr lang="pl-PL" sz="800" dirty="0"/>
        </a:p>
      </dgm:t>
    </dgm:pt>
    <dgm:pt modelId="{9925408B-DEB4-4B3E-B34E-406131FA3E8D}" type="parTrans" cxnId="{AD290914-2E12-42C7-BF1F-002B57111143}">
      <dgm:prSet/>
      <dgm:spPr/>
      <dgm:t>
        <a:bodyPr/>
        <a:lstStyle/>
        <a:p>
          <a:endParaRPr lang="pl-PL"/>
        </a:p>
      </dgm:t>
    </dgm:pt>
    <dgm:pt modelId="{2DB76C9A-F2CC-425A-B423-06608B75A93F}" type="sibTrans" cxnId="{AD290914-2E12-42C7-BF1F-002B57111143}">
      <dgm:prSet/>
      <dgm:spPr/>
      <dgm:t>
        <a:bodyPr/>
        <a:lstStyle/>
        <a:p>
          <a:endParaRPr lang="pl-PL"/>
        </a:p>
      </dgm:t>
    </dgm:pt>
    <dgm:pt modelId="{58ABBF98-6526-4332-8472-D0C3DE6BBC39}">
      <dgm:prSet custT="1"/>
      <dgm:spPr/>
      <dgm:t>
        <a:bodyPr/>
        <a:lstStyle/>
        <a:p>
          <a:pPr algn="ctr" rtl="0"/>
          <a:r>
            <a:rPr lang="pl-PL" sz="800" dirty="0" smtClean="0"/>
            <a:t>Diody sygnalizujące  stan pracy sprężarek, wentylatorów nawiewnych i </a:t>
          </a:r>
          <a:r>
            <a:rPr lang="pl-PL" sz="800" dirty="0" smtClean="0"/>
            <a:t>skraplacza.</a:t>
          </a:r>
          <a:r>
            <a:rPr lang="pl-PL" sz="800" dirty="0" smtClean="0"/>
            <a:t/>
          </a:r>
          <a:br>
            <a:rPr lang="pl-PL" sz="800" dirty="0" smtClean="0"/>
          </a:br>
          <a:r>
            <a:rPr lang="pl-PL" sz="800" dirty="0" smtClean="0"/>
            <a:t> </a:t>
          </a:r>
          <a:br>
            <a:rPr lang="pl-PL" sz="800" dirty="0" smtClean="0"/>
          </a:br>
          <a:r>
            <a:rPr lang="pl-PL" sz="800" dirty="0" smtClean="0"/>
            <a:t>Odczyt trybu pracy jednostki (chłodzenie/grzanie</a:t>
          </a:r>
          <a:r>
            <a:rPr lang="pl-PL" sz="800" dirty="0" smtClean="0"/>
            <a:t>).</a:t>
          </a:r>
          <a:endParaRPr lang="pl-PL" sz="800" dirty="0"/>
        </a:p>
      </dgm:t>
    </dgm:pt>
    <dgm:pt modelId="{D31F90C4-10DD-4A3A-944A-5B5007557D86}" type="parTrans" cxnId="{BC688885-D468-4348-A659-8C4BAF2A3C39}">
      <dgm:prSet/>
      <dgm:spPr/>
      <dgm:t>
        <a:bodyPr/>
        <a:lstStyle/>
        <a:p>
          <a:endParaRPr lang="pl-PL"/>
        </a:p>
      </dgm:t>
    </dgm:pt>
    <dgm:pt modelId="{A032F6C8-908B-4EC1-810E-214731D4018A}" type="sibTrans" cxnId="{BC688885-D468-4348-A659-8C4BAF2A3C39}">
      <dgm:prSet/>
      <dgm:spPr/>
      <dgm:t>
        <a:bodyPr/>
        <a:lstStyle/>
        <a:p>
          <a:endParaRPr lang="pl-PL"/>
        </a:p>
      </dgm:t>
    </dgm:pt>
    <dgm:pt modelId="{084AE039-EC90-4553-945D-27C158521358}">
      <dgm:prSet custT="1"/>
      <dgm:spPr/>
      <dgm:t>
        <a:bodyPr/>
        <a:lstStyle/>
        <a:p>
          <a:pPr algn="ctr" rtl="0"/>
          <a:r>
            <a:rPr lang="pl-PL" sz="1000" dirty="0" smtClean="0"/>
            <a:t/>
          </a:r>
          <a:br>
            <a:rPr lang="pl-PL" sz="1000" dirty="0" smtClean="0"/>
          </a:br>
          <a:r>
            <a:rPr lang="pl-PL" sz="1000" dirty="0" smtClean="0"/>
            <a:t/>
          </a:r>
          <a:br>
            <a:rPr lang="pl-PL" sz="1000" dirty="0" smtClean="0"/>
          </a:br>
          <a:r>
            <a:rPr lang="pl-PL" sz="1000" dirty="0" smtClean="0"/>
            <a:t/>
          </a:r>
          <a:br>
            <a:rPr lang="pl-PL" sz="1000" dirty="0" smtClean="0"/>
          </a:br>
          <a:r>
            <a:rPr lang="pl-PL" sz="1000" dirty="0" smtClean="0"/>
            <a:t/>
          </a:r>
          <a:br>
            <a:rPr lang="pl-PL" sz="1000" dirty="0" smtClean="0"/>
          </a:br>
          <a:endParaRPr lang="pl-PL" sz="1000" dirty="0" smtClean="0"/>
        </a:p>
        <a:p>
          <a:pPr algn="ctr" rtl="0"/>
          <a:r>
            <a:rPr lang="pl-PL" sz="1000" dirty="0" smtClean="0"/>
            <a:t/>
          </a:r>
          <a:br>
            <a:rPr lang="pl-PL" sz="1000" dirty="0" smtClean="0"/>
          </a:br>
          <a:r>
            <a:rPr lang="pl-PL" sz="800" dirty="0" smtClean="0"/>
            <a:t>Model graficzny </a:t>
          </a:r>
          <a:r>
            <a:rPr lang="pl-PL" sz="800" dirty="0" smtClean="0"/>
            <a:t>jednostki.</a:t>
          </a:r>
          <a:r>
            <a:rPr lang="pl-PL" sz="800" dirty="0" smtClean="0"/>
            <a:t/>
          </a:r>
          <a:br>
            <a:rPr lang="pl-PL" sz="800" dirty="0" smtClean="0"/>
          </a:br>
          <a:r>
            <a:rPr lang="pl-PL" sz="800" dirty="0" smtClean="0"/>
            <a:t/>
          </a:r>
          <a:br>
            <a:rPr lang="pl-PL" sz="800" dirty="0" smtClean="0"/>
          </a:br>
          <a:r>
            <a:rPr lang="pl-PL" sz="800" dirty="0" smtClean="0"/>
            <a:t>Model pracującej jednostki obrazuje stan pracy wentylatorów i  </a:t>
          </a:r>
          <a:r>
            <a:rPr lang="pl-PL" sz="800" dirty="0" smtClean="0"/>
            <a:t>sprężarek. </a:t>
          </a:r>
          <a:r>
            <a:rPr lang="pl-PL" sz="800" dirty="0" smtClean="0"/>
            <a:t/>
          </a:r>
          <a:br>
            <a:rPr lang="pl-PL" sz="800" dirty="0" smtClean="0"/>
          </a:br>
          <a:r>
            <a:rPr lang="pl-PL" sz="800" dirty="0" smtClean="0"/>
            <a:t/>
          </a:r>
          <a:br>
            <a:rPr lang="pl-PL" sz="800" dirty="0" smtClean="0"/>
          </a:br>
          <a:r>
            <a:rPr lang="pl-PL" sz="800" dirty="0" smtClean="0"/>
            <a:t/>
          </a:r>
          <a:br>
            <a:rPr lang="pl-PL" sz="800" dirty="0" smtClean="0"/>
          </a:br>
          <a:r>
            <a:rPr lang="pl-PL" sz="800" dirty="0" smtClean="0"/>
            <a:t/>
          </a:r>
          <a:br>
            <a:rPr lang="pl-PL" sz="800" dirty="0" smtClean="0"/>
          </a:br>
          <a:r>
            <a:rPr lang="pl-PL" sz="800" dirty="0" smtClean="0"/>
            <a:t/>
          </a:r>
          <a:br>
            <a:rPr lang="pl-PL" sz="800" dirty="0" smtClean="0"/>
          </a:br>
          <a:r>
            <a:rPr lang="pl-PL" sz="800" dirty="0" smtClean="0"/>
            <a:t/>
          </a:r>
          <a:br>
            <a:rPr lang="pl-PL" sz="800" dirty="0" smtClean="0"/>
          </a:br>
          <a:r>
            <a:rPr lang="pl-PL" sz="800" dirty="0" smtClean="0"/>
            <a:t/>
          </a:r>
          <a:br>
            <a:rPr lang="pl-PL" sz="800" dirty="0" smtClean="0"/>
          </a:br>
          <a:r>
            <a:rPr lang="pl-PL" sz="800" dirty="0" smtClean="0"/>
            <a:t/>
          </a:r>
          <a:br>
            <a:rPr lang="pl-PL" sz="800" dirty="0" smtClean="0"/>
          </a:br>
          <a:endParaRPr lang="pl-PL" sz="800" dirty="0"/>
        </a:p>
      </dgm:t>
    </dgm:pt>
    <dgm:pt modelId="{50D7204C-59DB-466F-8545-EB944C990A80}" type="parTrans" cxnId="{757ADCFB-FAC5-45DF-B906-AAC7AEDB564D}">
      <dgm:prSet/>
      <dgm:spPr/>
      <dgm:t>
        <a:bodyPr/>
        <a:lstStyle/>
        <a:p>
          <a:endParaRPr lang="pl-PL"/>
        </a:p>
      </dgm:t>
    </dgm:pt>
    <dgm:pt modelId="{E94D4712-5DC3-4F74-ABAE-E9D1A57C3302}" type="sibTrans" cxnId="{757ADCFB-FAC5-45DF-B906-AAC7AEDB564D}">
      <dgm:prSet/>
      <dgm:spPr/>
      <dgm:t>
        <a:bodyPr/>
        <a:lstStyle/>
        <a:p>
          <a:endParaRPr lang="pl-PL"/>
        </a:p>
      </dgm:t>
    </dgm:pt>
    <dgm:pt modelId="{12B5BBA2-0BA6-4D3E-93E1-44B6D24B9505}" type="pres">
      <dgm:prSet presAssocID="{C289830F-9BD1-41FD-9C55-EEB9C12FA07E}" presName="Name0" presStyleCnt="0">
        <dgm:presLayoutVars>
          <dgm:dir/>
          <dgm:resizeHandles val="exact"/>
        </dgm:presLayoutVars>
      </dgm:prSet>
      <dgm:spPr/>
      <dgm:t>
        <a:bodyPr/>
        <a:lstStyle/>
        <a:p>
          <a:endParaRPr lang="pl-PL"/>
        </a:p>
      </dgm:t>
    </dgm:pt>
    <dgm:pt modelId="{EB198717-53AA-4EBA-836C-579E1D36F9A6}" type="pres">
      <dgm:prSet presAssocID="{C289830F-9BD1-41FD-9C55-EEB9C12FA07E}" presName="fgShape" presStyleLbl="fgShp" presStyleIdx="0" presStyleCnt="1"/>
      <dgm:spPr/>
      <dgm:t>
        <a:bodyPr/>
        <a:lstStyle/>
        <a:p>
          <a:endParaRPr lang="pl-PL"/>
        </a:p>
      </dgm:t>
    </dgm:pt>
    <dgm:pt modelId="{9EB6E611-D763-4F38-968F-D8189716F1BA}" type="pres">
      <dgm:prSet presAssocID="{C289830F-9BD1-41FD-9C55-EEB9C12FA07E}" presName="linComp" presStyleCnt="0"/>
      <dgm:spPr/>
      <dgm:t>
        <a:bodyPr/>
        <a:lstStyle/>
        <a:p>
          <a:endParaRPr lang="pl-PL"/>
        </a:p>
      </dgm:t>
    </dgm:pt>
    <dgm:pt modelId="{016748C4-ACA2-49DB-B084-815107081DEB}" type="pres">
      <dgm:prSet presAssocID="{0E87C3C3-C0AD-4E57-A49B-AB92858B9169}" presName="compNode" presStyleCnt="0"/>
      <dgm:spPr/>
      <dgm:t>
        <a:bodyPr/>
        <a:lstStyle/>
        <a:p>
          <a:endParaRPr lang="pl-PL"/>
        </a:p>
      </dgm:t>
    </dgm:pt>
    <dgm:pt modelId="{90061F34-29C8-44AA-BE94-3349688D0213}" type="pres">
      <dgm:prSet presAssocID="{0E87C3C3-C0AD-4E57-A49B-AB92858B9169}" presName="bkgdShape" presStyleLbl="node1" presStyleIdx="0" presStyleCnt="3"/>
      <dgm:spPr/>
      <dgm:t>
        <a:bodyPr/>
        <a:lstStyle/>
        <a:p>
          <a:endParaRPr lang="pl-PL"/>
        </a:p>
      </dgm:t>
    </dgm:pt>
    <dgm:pt modelId="{59E7E6DE-2B70-49F5-9180-70B57112D413}" type="pres">
      <dgm:prSet presAssocID="{0E87C3C3-C0AD-4E57-A49B-AB92858B9169}" presName="nodeTx" presStyleLbl="node1" presStyleIdx="0" presStyleCnt="3">
        <dgm:presLayoutVars>
          <dgm:bulletEnabled val="1"/>
        </dgm:presLayoutVars>
      </dgm:prSet>
      <dgm:spPr/>
      <dgm:t>
        <a:bodyPr/>
        <a:lstStyle/>
        <a:p>
          <a:endParaRPr lang="pl-PL"/>
        </a:p>
      </dgm:t>
    </dgm:pt>
    <dgm:pt modelId="{D37D9C7C-1CE0-4E55-94F0-906F3CC57E7A}" type="pres">
      <dgm:prSet presAssocID="{0E87C3C3-C0AD-4E57-A49B-AB92858B9169}" presName="invisiNode" presStyleLbl="node1" presStyleIdx="0" presStyleCnt="3"/>
      <dgm:spPr/>
      <dgm:t>
        <a:bodyPr/>
        <a:lstStyle/>
        <a:p>
          <a:endParaRPr lang="pl-PL"/>
        </a:p>
      </dgm:t>
    </dgm:pt>
    <dgm:pt modelId="{7C958E68-F70C-4D85-9E1D-FC9EDBE2BC72}" type="pres">
      <dgm:prSet presAssocID="{0E87C3C3-C0AD-4E57-A49B-AB92858B9169}" presName="imagNode"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t>
        <a:bodyPr/>
        <a:lstStyle/>
        <a:p>
          <a:endParaRPr lang="pl-PL"/>
        </a:p>
      </dgm:t>
    </dgm:pt>
    <dgm:pt modelId="{3B6954EB-2E0F-4527-8C2A-DB1DC257E2FC}" type="pres">
      <dgm:prSet presAssocID="{2DB76C9A-F2CC-425A-B423-06608B75A93F}" presName="sibTrans" presStyleLbl="sibTrans2D1" presStyleIdx="0" presStyleCnt="0"/>
      <dgm:spPr/>
      <dgm:t>
        <a:bodyPr/>
        <a:lstStyle/>
        <a:p>
          <a:endParaRPr lang="pl-PL"/>
        </a:p>
      </dgm:t>
    </dgm:pt>
    <dgm:pt modelId="{D9BD5DE7-BE89-482C-B7F2-076EA05B8AE1}" type="pres">
      <dgm:prSet presAssocID="{084AE039-EC90-4553-945D-27C158521358}" presName="compNode" presStyleCnt="0"/>
      <dgm:spPr/>
      <dgm:t>
        <a:bodyPr/>
        <a:lstStyle/>
        <a:p>
          <a:endParaRPr lang="pl-PL"/>
        </a:p>
      </dgm:t>
    </dgm:pt>
    <dgm:pt modelId="{8F32744E-8195-4A92-BC6B-74C814E76261}" type="pres">
      <dgm:prSet presAssocID="{084AE039-EC90-4553-945D-27C158521358}" presName="bkgdShape" presStyleLbl="node1" presStyleIdx="1" presStyleCnt="3"/>
      <dgm:spPr/>
      <dgm:t>
        <a:bodyPr/>
        <a:lstStyle/>
        <a:p>
          <a:endParaRPr lang="pl-PL"/>
        </a:p>
      </dgm:t>
    </dgm:pt>
    <dgm:pt modelId="{6B2D0D84-97D6-4E79-A089-30DAB9353A6E}" type="pres">
      <dgm:prSet presAssocID="{084AE039-EC90-4553-945D-27C158521358}" presName="nodeTx" presStyleLbl="node1" presStyleIdx="1" presStyleCnt="3">
        <dgm:presLayoutVars>
          <dgm:bulletEnabled val="1"/>
        </dgm:presLayoutVars>
      </dgm:prSet>
      <dgm:spPr/>
      <dgm:t>
        <a:bodyPr/>
        <a:lstStyle/>
        <a:p>
          <a:endParaRPr lang="pl-PL"/>
        </a:p>
      </dgm:t>
    </dgm:pt>
    <dgm:pt modelId="{C06F22FC-89E6-4B09-A96C-BDD382FF9B26}" type="pres">
      <dgm:prSet presAssocID="{084AE039-EC90-4553-945D-27C158521358}" presName="invisiNode" presStyleLbl="node1" presStyleIdx="1" presStyleCnt="3"/>
      <dgm:spPr/>
      <dgm:t>
        <a:bodyPr/>
        <a:lstStyle/>
        <a:p>
          <a:endParaRPr lang="pl-PL"/>
        </a:p>
      </dgm:t>
    </dgm:pt>
    <dgm:pt modelId="{39103B04-71B9-42C1-B474-39A0E80B37FF}" type="pres">
      <dgm:prSet presAssocID="{084AE039-EC90-4553-945D-27C158521358}" presName="imagNode" presStyleLbl="fgImgPlace1" presStyleIdx="1" presStyleCnt="3"/>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32000" r="-32000"/>
          </a:stretch>
        </a:blipFill>
      </dgm:spPr>
      <dgm:t>
        <a:bodyPr/>
        <a:lstStyle/>
        <a:p>
          <a:endParaRPr lang="pl-PL"/>
        </a:p>
      </dgm:t>
    </dgm:pt>
    <dgm:pt modelId="{CB1317FE-65BD-49B7-927E-F3A43C33F1F3}" type="pres">
      <dgm:prSet presAssocID="{E94D4712-5DC3-4F74-ABAE-E9D1A57C3302}" presName="sibTrans" presStyleLbl="sibTrans2D1" presStyleIdx="0" presStyleCnt="0"/>
      <dgm:spPr/>
      <dgm:t>
        <a:bodyPr/>
        <a:lstStyle/>
        <a:p>
          <a:endParaRPr lang="pl-PL"/>
        </a:p>
      </dgm:t>
    </dgm:pt>
    <dgm:pt modelId="{D6BA2D11-5DF5-46B5-8E6C-602A7521496F}" type="pres">
      <dgm:prSet presAssocID="{58ABBF98-6526-4332-8472-D0C3DE6BBC39}" presName="compNode" presStyleCnt="0"/>
      <dgm:spPr/>
      <dgm:t>
        <a:bodyPr/>
        <a:lstStyle/>
        <a:p>
          <a:endParaRPr lang="pl-PL"/>
        </a:p>
      </dgm:t>
    </dgm:pt>
    <dgm:pt modelId="{6B352790-3FCF-4949-9A0C-66125B48CE04}" type="pres">
      <dgm:prSet presAssocID="{58ABBF98-6526-4332-8472-D0C3DE6BBC39}" presName="bkgdShape" presStyleLbl="node1" presStyleIdx="2" presStyleCnt="3"/>
      <dgm:spPr/>
      <dgm:t>
        <a:bodyPr/>
        <a:lstStyle/>
        <a:p>
          <a:endParaRPr lang="pl-PL"/>
        </a:p>
      </dgm:t>
    </dgm:pt>
    <dgm:pt modelId="{1A80B873-9F8E-4CCE-AC1B-51BC4A1EA655}" type="pres">
      <dgm:prSet presAssocID="{58ABBF98-6526-4332-8472-D0C3DE6BBC39}" presName="nodeTx" presStyleLbl="node1" presStyleIdx="2" presStyleCnt="3">
        <dgm:presLayoutVars>
          <dgm:bulletEnabled val="1"/>
        </dgm:presLayoutVars>
      </dgm:prSet>
      <dgm:spPr/>
      <dgm:t>
        <a:bodyPr/>
        <a:lstStyle/>
        <a:p>
          <a:endParaRPr lang="pl-PL"/>
        </a:p>
      </dgm:t>
    </dgm:pt>
    <dgm:pt modelId="{EA9656F2-339D-45A0-BBFD-B79A81D6723C}" type="pres">
      <dgm:prSet presAssocID="{58ABBF98-6526-4332-8472-D0C3DE6BBC39}" presName="invisiNode" presStyleLbl="node1" presStyleIdx="2" presStyleCnt="3"/>
      <dgm:spPr/>
      <dgm:t>
        <a:bodyPr/>
        <a:lstStyle/>
        <a:p>
          <a:endParaRPr lang="pl-PL"/>
        </a:p>
      </dgm:t>
    </dgm:pt>
    <dgm:pt modelId="{0C78D429-0B07-4C8F-900A-82FD73367518}" type="pres">
      <dgm:prSet presAssocID="{58ABBF98-6526-4332-8472-D0C3DE6BBC39}" presName="imagNode"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t="-30000" b="-30000"/>
          </a:stretch>
        </a:blipFill>
      </dgm:spPr>
      <dgm:t>
        <a:bodyPr/>
        <a:lstStyle/>
        <a:p>
          <a:endParaRPr lang="pl-PL"/>
        </a:p>
      </dgm:t>
    </dgm:pt>
  </dgm:ptLst>
  <dgm:cxnLst>
    <dgm:cxn modelId="{F9AFF56E-1BA1-45BD-B3BD-4E6072C9E74A}" type="presOf" srcId="{58ABBF98-6526-4332-8472-D0C3DE6BBC39}" destId="{6B352790-3FCF-4949-9A0C-66125B48CE04}" srcOrd="0" destOrd="0" presId="urn:microsoft.com/office/officeart/2005/8/layout/hList7"/>
    <dgm:cxn modelId="{757ADCFB-FAC5-45DF-B906-AAC7AEDB564D}" srcId="{C289830F-9BD1-41FD-9C55-EEB9C12FA07E}" destId="{084AE039-EC90-4553-945D-27C158521358}" srcOrd="1" destOrd="0" parTransId="{50D7204C-59DB-466F-8545-EB944C990A80}" sibTransId="{E94D4712-5DC3-4F74-ABAE-E9D1A57C3302}"/>
    <dgm:cxn modelId="{18A81935-B5E0-47A7-902B-0F7619DEBF87}" type="presOf" srcId="{0E87C3C3-C0AD-4E57-A49B-AB92858B9169}" destId="{59E7E6DE-2B70-49F5-9180-70B57112D413}" srcOrd="1" destOrd="0" presId="urn:microsoft.com/office/officeart/2005/8/layout/hList7"/>
    <dgm:cxn modelId="{4FEAF111-E018-4F04-93B3-4ACF97347146}" type="presOf" srcId="{084AE039-EC90-4553-945D-27C158521358}" destId="{6B2D0D84-97D6-4E79-A089-30DAB9353A6E}" srcOrd="1" destOrd="0" presId="urn:microsoft.com/office/officeart/2005/8/layout/hList7"/>
    <dgm:cxn modelId="{4D6E288B-299B-42BD-9D62-1E5796917F84}" type="presOf" srcId="{2DB76C9A-F2CC-425A-B423-06608B75A93F}" destId="{3B6954EB-2E0F-4527-8C2A-DB1DC257E2FC}" srcOrd="0" destOrd="0" presId="urn:microsoft.com/office/officeart/2005/8/layout/hList7"/>
    <dgm:cxn modelId="{BB579D63-8BE0-4C95-8E7D-90BA4F017CA6}" type="presOf" srcId="{084AE039-EC90-4553-945D-27C158521358}" destId="{8F32744E-8195-4A92-BC6B-74C814E76261}" srcOrd="0" destOrd="0" presId="urn:microsoft.com/office/officeart/2005/8/layout/hList7"/>
    <dgm:cxn modelId="{C5C967B4-9E5E-4D14-AAE4-5711EF5D283C}" type="presOf" srcId="{58ABBF98-6526-4332-8472-D0C3DE6BBC39}" destId="{1A80B873-9F8E-4CCE-AC1B-51BC4A1EA655}" srcOrd="1" destOrd="0" presId="urn:microsoft.com/office/officeart/2005/8/layout/hList7"/>
    <dgm:cxn modelId="{BC688885-D468-4348-A659-8C4BAF2A3C39}" srcId="{C289830F-9BD1-41FD-9C55-EEB9C12FA07E}" destId="{58ABBF98-6526-4332-8472-D0C3DE6BBC39}" srcOrd="2" destOrd="0" parTransId="{D31F90C4-10DD-4A3A-944A-5B5007557D86}" sibTransId="{A032F6C8-908B-4EC1-810E-214731D4018A}"/>
    <dgm:cxn modelId="{2206A428-CAA6-45AF-AC0D-4B60D10C8114}" type="presOf" srcId="{0E87C3C3-C0AD-4E57-A49B-AB92858B9169}" destId="{90061F34-29C8-44AA-BE94-3349688D0213}" srcOrd="0" destOrd="0" presId="urn:microsoft.com/office/officeart/2005/8/layout/hList7"/>
    <dgm:cxn modelId="{AD290914-2E12-42C7-BF1F-002B57111143}" srcId="{C289830F-9BD1-41FD-9C55-EEB9C12FA07E}" destId="{0E87C3C3-C0AD-4E57-A49B-AB92858B9169}" srcOrd="0" destOrd="0" parTransId="{9925408B-DEB4-4B3E-B34E-406131FA3E8D}" sibTransId="{2DB76C9A-F2CC-425A-B423-06608B75A93F}"/>
    <dgm:cxn modelId="{670A1504-FF0B-410C-AABD-23C15736BEB6}" type="presOf" srcId="{C289830F-9BD1-41FD-9C55-EEB9C12FA07E}" destId="{12B5BBA2-0BA6-4D3E-93E1-44B6D24B9505}" srcOrd="0" destOrd="0" presId="urn:microsoft.com/office/officeart/2005/8/layout/hList7"/>
    <dgm:cxn modelId="{0261FB29-50F3-4DA9-B056-22C2A80D6D0A}" type="presOf" srcId="{E94D4712-5DC3-4F74-ABAE-E9D1A57C3302}" destId="{CB1317FE-65BD-49B7-927E-F3A43C33F1F3}" srcOrd="0" destOrd="0" presId="urn:microsoft.com/office/officeart/2005/8/layout/hList7"/>
    <dgm:cxn modelId="{DF812DC7-E1EB-4F04-B525-399F6B154863}" type="presParOf" srcId="{12B5BBA2-0BA6-4D3E-93E1-44B6D24B9505}" destId="{EB198717-53AA-4EBA-836C-579E1D36F9A6}" srcOrd="0" destOrd="0" presId="urn:microsoft.com/office/officeart/2005/8/layout/hList7"/>
    <dgm:cxn modelId="{999B7EFB-A3A6-47B1-92B7-58D67FA9E802}" type="presParOf" srcId="{12B5BBA2-0BA6-4D3E-93E1-44B6D24B9505}" destId="{9EB6E611-D763-4F38-968F-D8189716F1BA}" srcOrd="1" destOrd="0" presId="urn:microsoft.com/office/officeart/2005/8/layout/hList7"/>
    <dgm:cxn modelId="{C85EA13D-149B-4EA8-AB2F-579390DEE9F1}" type="presParOf" srcId="{9EB6E611-D763-4F38-968F-D8189716F1BA}" destId="{016748C4-ACA2-49DB-B084-815107081DEB}" srcOrd="0" destOrd="0" presId="urn:microsoft.com/office/officeart/2005/8/layout/hList7"/>
    <dgm:cxn modelId="{5EEBE9CE-3883-4EE3-9AD3-2868BCE7A08A}" type="presParOf" srcId="{016748C4-ACA2-49DB-B084-815107081DEB}" destId="{90061F34-29C8-44AA-BE94-3349688D0213}" srcOrd="0" destOrd="0" presId="urn:microsoft.com/office/officeart/2005/8/layout/hList7"/>
    <dgm:cxn modelId="{27A325C3-F30F-4DC9-A87F-95E12A4DE977}" type="presParOf" srcId="{016748C4-ACA2-49DB-B084-815107081DEB}" destId="{59E7E6DE-2B70-49F5-9180-70B57112D413}" srcOrd="1" destOrd="0" presId="urn:microsoft.com/office/officeart/2005/8/layout/hList7"/>
    <dgm:cxn modelId="{59673E29-D90F-43C5-8359-7191E665C380}" type="presParOf" srcId="{016748C4-ACA2-49DB-B084-815107081DEB}" destId="{D37D9C7C-1CE0-4E55-94F0-906F3CC57E7A}" srcOrd="2" destOrd="0" presId="urn:microsoft.com/office/officeart/2005/8/layout/hList7"/>
    <dgm:cxn modelId="{C0090C7D-B04C-41C8-9298-A09B6653E9BE}" type="presParOf" srcId="{016748C4-ACA2-49DB-B084-815107081DEB}" destId="{7C958E68-F70C-4D85-9E1D-FC9EDBE2BC72}" srcOrd="3" destOrd="0" presId="urn:microsoft.com/office/officeart/2005/8/layout/hList7"/>
    <dgm:cxn modelId="{E1A1A45E-2E9E-454D-9F92-093A87E93525}" type="presParOf" srcId="{9EB6E611-D763-4F38-968F-D8189716F1BA}" destId="{3B6954EB-2E0F-4527-8C2A-DB1DC257E2FC}" srcOrd="1" destOrd="0" presId="urn:microsoft.com/office/officeart/2005/8/layout/hList7"/>
    <dgm:cxn modelId="{6125E67C-9209-4D5F-810E-E714C6BB7E38}" type="presParOf" srcId="{9EB6E611-D763-4F38-968F-D8189716F1BA}" destId="{D9BD5DE7-BE89-482C-B7F2-076EA05B8AE1}" srcOrd="2" destOrd="0" presId="urn:microsoft.com/office/officeart/2005/8/layout/hList7"/>
    <dgm:cxn modelId="{723430FC-B0C6-46F0-A9CB-70318302ADFE}" type="presParOf" srcId="{D9BD5DE7-BE89-482C-B7F2-076EA05B8AE1}" destId="{8F32744E-8195-4A92-BC6B-74C814E76261}" srcOrd="0" destOrd="0" presId="urn:microsoft.com/office/officeart/2005/8/layout/hList7"/>
    <dgm:cxn modelId="{6A581E4E-0239-4368-AF22-3FFEB3593CE9}" type="presParOf" srcId="{D9BD5DE7-BE89-482C-B7F2-076EA05B8AE1}" destId="{6B2D0D84-97D6-4E79-A089-30DAB9353A6E}" srcOrd="1" destOrd="0" presId="urn:microsoft.com/office/officeart/2005/8/layout/hList7"/>
    <dgm:cxn modelId="{E1C0349C-C6F5-41E7-ABEF-48C04A453ADE}" type="presParOf" srcId="{D9BD5DE7-BE89-482C-B7F2-076EA05B8AE1}" destId="{C06F22FC-89E6-4B09-A96C-BDD382FF9B26}" srcOrd="2" destOrd="0" presId="urn:microsoft.com/office/officeart/2005/8/layout/hList7"/>
    <dgm:cxn modelId="{271BA26C-8375-4EC0-B6EF-50CA545B9203}" type="presParOf" srcId="{D9BD5DE7-BE89-482C-B7F2-076EA05B8AE1}" destId="{39103B04-71B9-42C1-B474-39A0E80B37FF}" srcOrd="3" destOrd="0" presId="urn:microsoft.com/office/officeart/2005/8/layout/hList7"/>
    <dgm:cxn modelId="{6C8F8817-33DA-4085-927F-C914772135CF}" type="presParOf" srcId="{9EB6E611-D763-4F38-968F-D8189716F1BA}" destId="{CB1317FE-65BD-49B7-927E-F3A43C33F1F3}" srcOrd="3" destOrd="0" presId="urn:microsoft.com/office/officeart/2005/8/layout/hList7"/>
    <dgm:cxn modelId="{6DA59608-78DC-4AEC-B92E-6AB7D10C3DA2}" type="presParOf" srcId="{9EB6E611-D763-4F38-968F-D8189716F1BA}" destId="{D6BA2D11-5DF5-46B5-8E6C-602A7521496F}" srcOrd="4" destOrd="0" presId="urn:microsoft.com/office/officeart/2005/8/layout/hList7"/>
    <dgm:cxn modelId="{D938BC18-37B3-4AC7-BB04-ACAFF755AD62}" type="presParOf" srcId="{D6BA2D11-5DF5-46B5-8E6C-602A7521496F}" destId="{6B352790-3FCF-4949-9A0C-66125B48CE04}" srcOrd="0" destOrd="0" presId="urn:microsoft.com/office/officeart/2005/8/layout/hList7"/>
    <dgm:cxn modelId="{C92021F0-CA0A-48FD-BC61-5AC9BD59199D}" type="presParOf" srcId="{D6BA2D11-5DF5-46B5-8E6C-602A7521496F}" destId="{1A80B873-9F8E-4CCE-AC1B-51BC4A1EA655}" srcOrd="1" destOrd="0" presId="urn:microsoft.com/office/officeart/2005/8/layout/hList7"/>
    <dgm:cxn modelId="{9DF96461-49DC-4A84-944D-83488989210A}" type="presParOf" srcId="{D6BA2D11-5DF5-46B5-8E6C-602A7521496F}" destId="{EA9656F2-339D-45A0-BBFD-B79A81D6723C}" srcOrd="2" destOrd="0" presId="urn:microsoft.com/office/officeart/2005/8/layout/hList7"/>
    <dgm:cxn modelId="{42CBE67A-376B-4B04-98EA-0B17DE5289A8}" type="presParOf" srcId="{D6BA2D11-5DF5-46B5-8E6C-602A7521496F}" destId="{0C78D429-0B07-4C8F-900A-82FD73367518}" srcOrd="3" destOrd="0" presId="urn:microsoft.com/office/officeart/2005/8/layout/hList7"/>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289830F-9BD1-41FD-9C55-EEB9C12FA07E}" type="doc">
      <dgm:prSet loTypeId="urn:microsoft.com/office/officeart/2005/8/layout/hList7" loCatId="list" qsTypeId="urn:microsoft.com/office/officeart/2005/8/quickstyle/simple2" qsCatId="simple" csTypeId="urn:microsoft.com/office/officeart/2005/8/colors/accent2_1" csCatId="accent2" phldr="1"/>
      <dgm:spPr/>
      <dgm:t>
        <a:bodyPr/>
        <a:lstStyle/>
        <a:p>
          <a:endParaRPr lang="pl-PL"/>
        </a:p>
      </dgm:t>
    </dgm:pt>
    <dgm:pt modelId="{0E87C3C3-C0AD-4E57-A49B-AB92858B9169}">
      <dgm:prSet custT="1"/>
      <dgm:spPr/>
      <dgm:t>
        <a:bodyPr/>
        <a:lstStyle/>
        <a:p>
          <a:pPr algn="ctr" rtl="0"/>
          <a:r>
            <a:rPr lang="pl-PL" sz="1000" dirty="0" smtClean="0"/>
            <a:t/>
          </a:r>
          <a:br>
            <a:rPr lang="pl-PL" sz="1000" dirty="0" smtClean="0"/>
          </a:br>
          <a:r>
            <a:rPr lang="pl-PL" sz="800" dirty="0" smtClean="0"/>
            <a:t>Podgląd najważniejszych parametrów </a:t>
          </a:r>
          <a:r>
            <a:rPr lang="pl-PL" sz="800" dirty="0" smtClean="0"/>
            <a:t>jednostki.</a:t>
          </a:r>
          <a:r>
            <a:rPr lang="pl-PL" sz="800" dirty="0" smtClean="0"/>
            <a:t/>
          </a:r>
          <a:br>
            <a:rPr lang="pl-PL" sz="800" dirty="0" smtClean="0"/>
          </a:br>
          <a:r>
            <a:rPr lang="pl-PL" sz="800" dirty="0" smtClean="0"/>
            <a:t/>
          </a:r>
          <a:br>
            <a:rPr lang="pl-PL" sz="800" dirty="0" smtClean="0"/>
          </a:br>
          <a:r>
            <a:rPr lang="pl-PL" sz="800" dirty="0" smtClean="0"/>
            <a:t>Dostęp do odczytów temperatury pomieszczenia, nawiewu, nastawy strefy, ciśnienia itp.</a:t>
          </a:r>
          <a:br>
            <a:rPr lang="pl-PL" sz="800" dirty="0" smtClean="0"/>
          </a:br>
          <a:r>
            <a:rPr lang="pl-PL" sz="800" dirty="0" smtClean="0"/>
            <a:t/>
          </a:r>
          <a:br>
            <a:rPr lang="pl-PL" sz="800" dirty="0" smtClean="0"/>
          </a:br>
          <a:r>
            <a:rPr lang="pl-PL" sz="800" dirty="0" smtClean="0"/>
            <a:t>Odczyt stanów alarmowych z możliwością ich </a:t>
          </a:r>
          <a:r>
            <a:rPr lang="pl-PL" sz="800" dirty="0" smtClean="0"/>
            <a:t>kasowania.</a:t>
          </a:r>
          <a:r>
            <a:rPr lang="pl-PL" sz="800" dirty="0" smtClean="0"/>
            <a:t/>
          </a:r>
          <a:br>
            <a:rPr lang="pl-PL" sz="800" dirty="0" smtClean="0"/>
          </a:br>
          <a:r>
            <a:rPr lang="pl-PL" sz="800" dirty="0" smtClean="0"/>
            <a:t/>
          </a:r>
          <a:br>
            <a:rPr lang="pl-PL" sz="800" dirty="0" smtClean="0"/>
          </a:br>
          <a:r>
            <a:rPr lang="pl-PL" sz="800" dirty="0" smtClean="0"/>
            <a:t>Załączanie i wyłączanie jednostki z poziomu </a:t>
          </a:r>
          <a:r>
            <a:rPr lang="pl-PL" sz="800" dirty="0" smtClean="0"/>
            <a:t>BMS.</a:t>
          </a:r>
          <a:r>
            <a:rPr lang="pl-PL" sz="800" dirty="0" smtClean="0"/>
            <a:t/>
          </a:r>
          <a:br>
            <a:rPr lang="pl-PL" sz="800" dirty="0" smtClean="0"/>
          </a:br>
          <a:endParaRPr lang="pl-PL" sz="800" dirty="0"/>
        </a:p>
      </dgm:t>
    </dgm:pt>
    <dgm:pt modelId="{9925408B-DEB4-4B3E-B34E-406131FA3E8D}" type="parTrans" cxnId="{AD290914-2E12-42C7-BF1F-002B57111143}">
      <dgm:prSet/>
      <dgm:spPr/>
      <dgm:t>
        <a:bodyPr/>
        <a:lstStyle/>
        <a:p>
          <a:endParaRPr lang="pl-PL"/>
        </a:p>
      </dgm:t>
    </dgm:pt>
    <dgm:pt modelId="{2DB76C9A-F2CC-425A-B423-06608B75A93F}" type="sibTrans" cxnId="{AD290914-2E12-42C7-BF1F-002B57111143}">
      <dgm:prSet/>
      <dgm:spPr/>
      <dgm:t>
        <a:bodyPr/>
        <a:lstStyle/>
        <a:p>
          <a:endParaRPr lang="pl-PL"/>
        </a:p>
      </dgm:t>
    </dgm:pt>
    <dgm:pt modelId="{58ABBF98-6526-4332-8472-D0C3DE6BBC39}">
      <dgm:prSet custT="1"/>
      <dgm:spPr/>
      <dgm:t>
        <a:bodyPr/>
        <a:lstStyle/>
        <a:p>
          <a:pPr algn="ctr" rtl="0"/>
          <a:r>
            <a:rPr lang="pl-PL" sz="800" dirty="0" smtClean="0"/>
            <a:t>Diody sygnalizujące  stan pracy sprężarek, wentylatorów nawiewnych i </a:t>
          </a:r>
          <a:r>
            <a:rPr lang="pl-PL" sz="800" dirty="0" smtClean="0"/>
            <a:t>nagrzewnicy.</a:t>
          </a:r>
          <a:r>
            <a:rPr lang="pl-PL" sz="800" dirty="0" smtClean="0"/>
            <a:t/>
          </a:r>
          <a:br>
            <a:rPr lang="pl-PL" sz="800" dirty="0" smtClean="0"/>
          </a:br>
          <a:r>
            <a:rPr lang="pl-PL" sz="800" dirty="0" smtClean="0"/>
            <a:t> </a:t>
          </a:r>
          <a:br>
            <a:rPr lang="pl-PL" sz="800" dirty="0" smtClean="0"/>
          </a:br>
          <a:r>
            <a:rPr lang="pl-PL" sz="800" dirty="0" smtClean="0"/>
            <a:t>Odczyt / zmiana trybu pracy jednostki (ręczny / czasowy</a:t>
          </a:r>
          <a:r>
            <a:rPr lang="pl-PL" sz="800" dirty="0" smtClean="0"/>
            <a:t>).</a:t>
          </a:r>
          <a:endParaRPr lang="pl-PL" sz="800" dirty="0"/>
        </a:p>
      </dgm:t>
    </dgm:pt>
    <dgm:pt modelId="{D31F90C4-10DD-4A3A-944A-5B5007557D86}" type="parTrans" cxnId="{BC688885-D468-4348-A659-8C4BAF2A3C39}">
      <dgm:prSet/>
      <dgm:spPr/>
      <dgm:t>
        <a:bodyPr/>
        <a:lstStyle/>
        <a:p>
          <a:endParaRPr lang="pl-PL"/>
        </a:p>
      </dgm:t>
    </dgm:pt>
    <dgm:pt modelId="{A032F6C8-908B-4EC1-810E-214731D4018A}" type="sibTrans" cxnId="{BC688885-D468-4348-A659-8C4BAF2A3C39}">
      <dgm:prSet/>
      <dgm:spPr/>
      <dgm:t>
        <a:bodyPr/>
        <a:lstStyle/>
        <a:p>
          <a:endParaRPr lang="pl-PL"/>
        </a:p>
      </dgm:t>
    </dgm:pt>
    <dgm:pt modelId="{084AE039-EC90-4553-945D-27C158521358}">
      <dgm:prSet custT="1"/>
      <dgm:spPr/>
      <dgm:t>
        <a:bodyPr/>
        <a:lstStyle/>
        <a:p>
          <a:pPr algn="ctr" rtl="0"/>
          <a:r>
            <a:rPr lang="pl-PL" sz="1000" dirty="0" smtClean="0"/>
            <a:t/>
          </a:r>
          <a:br>
            <a:rPr lang="pl-PL" sz="1000" dirty="0" smtClean="0"/>
          </a:br>
          <a:r>
            <a:rPr lang="pl-PL" sz="1000" dirty="0" smtClean="0"/>
            <a:t/>
          </a:r>
          <a:br>
            <a:rPr lang="pl-PL" sz="1000" dirty="0" smtClean="0"/>
          </a:br>
          <a:r>
            <a:rPr lang="pl-PL" sz="1000" dirty="0" smtClean="0"/>
            <a:t/>
          </a:r>
          <a:br>
            <a:rPr lang="pl-PL" sz="1000" dirty="0" smtClean="0"/>
          </a:br>
          <a:r>
            <a:rPr lang="pl-PL" sz="1000" dirty="0" smtClean="0"/>
            <a:t/>
          </a:r>
          <a:br>
            <a:rPr lang="pl-PL" sz="1000" dirty="0" smtClean="0"/>
          </a:br>
          <a:endParaRPr lang="pl-PL" sz="1000" dirty="0" smtClean="0"/>
        </a:p>
        <a:p>
          <a:pPr algn="ctr" rtl="0"/>
          <a:r>
            <a:rPr lang="pl-PL" sz="1000" dirty="0" smtClean="0"/>
            <a:t/>
          </a:r>
          <a:br>
            <a:rPr lang="pl-PL" sz="1000" dirty="0" smtClean="0"/>
          </a:br>
          <a:r>
            <a:rPr lang="pl-PL" sz="800" dirty="0" smtClean="0"/>
            <a:t>Model graficzny </a:t>
          </a:r>
          <a:r>
            <a:rPr lang="pl-PL" sz="800" dirty="0" smtClean="0"/>
            <a:t>jednostki.</a:t>
          </a:r>
          <a:r>
            <a:rPr lang="pl-PL" sz="800" dirty="0" smtClean="0"/>
            <a:t/>
          </a:r>
          <a:br>
            <a:rPr lang="pl-PL" sz="800" dirty="0" smtClean="0"/>
          </a:br>
          <a:r>
            <a:rPr lang="pl-PL" sz="800" dirty="0" smtClean="0"/>
            <a:t/>
          </a:r>
          <a:br>
            <a:rPr lang="pl-PL" sz="800" dirty="0" smtClean="0"/>
          </a:br>
          <a:r>
            <a:rPr lang="pl-PL" sz="800" dirty="0" smtClean="0"/>
            <a:t>Model pracującej jednostki obrazuje stan pracy wentylatorów i  </a:t>
          </a:r>
          <a:r>
            <a:rPr lang="pl-PL" sz="800" dirty="0" smtClean="0"/>
            <a:t>sprężarek. </a:t>
          </a:r>
          <a:r>
            <a:rPr lang="pl-PL" sz="800" dirty="0" smtClean="0"/>
            <a:t/>
          </a:r>
          <a:br>
            <a:rPr lang="pl-PL" sz="800" dirty="0" smtClean="0"/>
          </a:br>
          <a:r>
            <a:rPr lang="pl-PL" sz="800" dirty="0" smtClean="0"/>
            <a:t/>
          </a:r>
          <a:br>
            <a:rPr lang="pl-PL" sz="800" dirty="0" smtClean="0"/>
          </a:br>
          <a:r>
            <a:rPr lang="pl-PL" sz="800" dirty="0" smtClean="0"/>
            <a:t/>
          </a:r>
          <a:br>
            <a:rPr lang="pl-PL" sz="800" dirty="0" smtClean="0"/>
          </a:br>
          <a:r>
            <a:rPr lang="pl-PL" sz="800" dirty="0" smtClean="0"/>
            <a:t/>
          </a:r>
          <a:br>
            <a:rPr lang="pl-PL" sz="800" dirty="0" smtClean="0"/>
          </a:br>
          <a:r>
            <a:rPr lang="pl-PL" sz="800" dirty="0" smtClean="0"/>
            <a:t/>
          </a:r>
          <a:br>
            <a:rPr lang="pl-PL" sz="800" dirty="0" smtClean="0"/>
          </a:br>
          <a:r>
            <a:rPr lang="pl-PL" sz="800" dirty="0" smtClean="0"/>
            <a:t/>
          </a:r>
          <a:br>
            <a:rPr lang="pl-PL" sz="800" dirty="0" smtClean="0"/>
          </a:br>
          <a:r>
            <a:rPr lang="pl-PL" sz="800" dirty="0" smtClean="0"/>
            <a:t/>
          </a:r>
          <a:br>
            <a:rPr lang="pl-PL" sz="800" dirty="0" smtClean="0"/>
          </a:br>
          <a:r>
            <a:rPr lang="pl-PL" sz="800" dirty="0" smtClean="0"/>
            <a:t/>
          </a:r>
          <a:br>
            <a:rPr lang="pl-PL" sz="800" dirty="0" smtClean="0"/>
          </a:br>
          <a:endParaRPr lang="pl-PL" sz="800" dirty="0"/>
        </a:p>
      </dgm:t>
    </dgm:pt>
    <dgm:pt modelId="{50D7204C-59DB-466F-8545-EB944C990A80}" type="parTrans" cxnId="{757ADCFB-FAC5-45DF-B906-AAC7AEDB564D}">
      <dgm:prSet/>
      <dgm:spPr/>
      <dgm:t>
        <a:bodyPr/>
        <a:lstStyle/>
        <a:p>
          <a:endParaRPr lang="pl-PL"/>
        </a:p>
      </dgm:t>
    </dgm:pt>
    <dgm:pt modelId="{E94D4712-5DC3-4F74-ABAE-E9D1A57C3302}" type="sibTrans" cxnId="{757ADCFB-FAC5-45DF-B906-AAC7AEDB564D}">
      <dgm:prSet/>
      <dgm:spPr/>
      <dgm:t>
        <a:bodyPr/>
        <a:lstStyle/>
        <a:p>
          <a:endParaRPr lang="pl-PL"/>
        </a:p>
      </dgm:t>
    </dgm:pt>
    <dgm:pt modelId="{12B5BBA2-0BA6-4D3E-93E1-44B6D24B9505}" type="pres">
      <dgm:prSet presAssocID="{C289830F-9BD1-41FD-9C55-EEB9C12FA07E}" presName="Name0" presStyleCnt="0">
        <dgm:presLayoutVars>
          <dgm:dir/>
          <dgm:resizeHandles val="exact"/>
        </dgm:presLayoutVars>
      </dgm:prSet>
      <dgm:spPr/>
      <dgm:t>
        <a:bodyPr/>
        <a:lstStyle/>
        <a:p>
          <a:endParaRPr lang="pl-PL"/>
        </a:p>
      </dgm:t>
    </dgm:pt>
    <dgm:pt modelId="{EB198717-53AA-4EBA-836C-579E1D36F9A6}" type="pres">
      <dgm:prSet presAssocID="{C289830F-9BD1-41FD-9C55-EEB9C12FA07E}" presName="fgShape" presStyleLbl="fgShp" presStyleIdx="0" presStyleCnt="1"/>
      <dgm:spPr/>
      <dgm:t>
        <a:bodyPr/>
        <a:lstStyle/>
        <a:p>
          <a:endParaRPr lang="pl-PL"/>
        </a:p>
      </dgm:t>
    </dgm:pt>
    <dgm:pt modelId="{9EB6E611-D763-4F38-968F-D8189716F1BA}" type="pres">
      <dgm:prSet presAssocID="{C289830F-9BD1-41FD-9C55-EEB9C12FA07E}" presName="linComp" presStyleCnt="0"/>
      <dgm:spPr/>
      <dgm:t>
        <a:bodyPr/>
        <a:lstStyle/>
        <a:p>
          <a:endParaRPr lang="pl-PL"/>
        </a:p>
      </dgm:t>
    </dgm:pt>
    <dgm:pt modelId="{016748C4-ACA2-49DB-B084-815107081DEB}" type="pres">
      <dgm:prSet presAssocID="{0E87C3C3-C0AD-4E57-A49B-AB92858B9169}" presName="compNode" presStyleCnt="0"/>
      <dgm:spPr/>
      <dgm:t>
        <a:bodyPr/>
        <a:lstStyle/>
        <a:p>
          <a:endParaRPr lang="pl-PL"/>
        </a:p>
      </dgm:t>
    </dgm:pt>
    <dgm:pt modelId="{90061F34-29C8-44AA-BE94-3349688D0213}" type="pres">
      <dgm:prSet presAssocID="{0E87C3C3-C0AD-4E57-A49B-AB92858B9169}" presName="bkgdShape" presStyleLbl="node1" presStyleIdx="0" presStyleCnt="3"/>
      <dgm:spPr/>
      <dgm:t>
        <a:bodyPr/>
        <a:lstStyle/>
        <a:p>
          <a:endParaRPr lang="pl-PL"/>
        </a:p>
      </dgm:t>
    </dgm:pt>
    <dgm:pt modelId="{59E7E6DE-2B70-49F5-9180-70B57112D413}" type="pres">
      <dgm:prSet presAssocID="{0E87C3C3-C0AD-4E57-A49B-AB92858B9169}" presName="nodeTx" presStyleLbl="node1" presStyleIdx="0" presStyleCnt="3">
        <dgm:presLayoutVars>
          <dgm:bulletEnabled val="1"/>
        </dgm:presLayoutVars>
      </dgm:prSet>
      <dgm:spPr/>
      <dgm:t>
        <a:bodyPr/>
        <a:lstStyle/>
        <a:p>
          <a:endParaRPr lang="pl-PL"/>
        </a:p>
      </dgm:t>
    </dgm:pt>
    <dgm:pt modelId="{D37D9C7C-1CE0-4E55-94F0-906F3CC57E7A}" type="pres">
      <dgm:prSet presAssocID="{0E87C3C3-C0AD-4E57-A49B-AB92858B9169}" presName="invisiNode" presStyleLbl="node1" presStyleIdx="0" presStyleCnt="3"/>
      <dgm:spPr/>
      <dgm:t>
        <a:bodyPr/>
        <a:lstStyle/>
        <a:p>
          <a:endParaRPr lang="pl-PL"/>
        </a:p>
      </dgm:t>
    </dgm:pt>
    <dgm:pt modelId="{7C958E68-F70C-4D85-9E1D-FC9EDBE2BC72}" type="pres">
      <dgm:prSet presAssocID="{0E87C3C3-C0AD-4E57-A49B-AB92858B9169}" presName="imagNode" presStyleLbl="fgImgPlace1" presStyleIdx="0" presStyleCnt="3"/>
      <dgm:spPr>
        <a:blipFill rotWithShape="1">
          <a:blip xmlns:r="http://schemas.openxmlformats.org/officeDocument/2006/relationships" r:embed="rId1"/>
          <a:stretch>
            <a:fillRect/>
          </a:stretch>
        </a:blipFill>
      </dgm:spPr>
      <dgm:t>
        <a:bodyPr/>
        <a:lstStyle/>
        <a:p>
          <a:endParaRPr lang="pl-PL"/>
        </a:p>
      </dgm:t>
    </dgm:pt>
    <dgm:pt modelId="{3B6954EB-2E0F-4527-8C2A-DB1DC257E2FC}" type="pres">
      <dgm:prSet presAssocID="{2DB76C9A-F2CC-425A-B423-06608B75A93F}" presName="sibTrans" presStyleLbl="sibTrans2D1" presStyleIdx="0" presStyleCnt="0"/>
      <dgm:spPr/>
      <dgm:t>
        <a:bodyPr/>
        <a:lstStyle/>
        <a:p>
          <a:endParaRPr lang="pl-PL"/>
        </a:p>
      </dgm:t>
    </dgm:pt>
    <dgm:pt modelId="{D9BD5DE7-BE89-482C-B7F2-076EA05B8AE1}" type="pres">
      <dgm:prSet presAssocID="{084AE039-EC90-4553-945D-27C158521358}" presName="compNode" presStyleCnt="0"/>
      <dgm:spPr/>
      <dgm:t>
        <a:bodyPr/>
        <a:lstStyle/>
        <a:p>
          <a:endParaRPr lang="pl-PL"/>
        </a:p>
      </dgm:t>
    </dgm:pt>
    <dgm:pt modelId="{8F32744E-8195-4A92-BC6B-74C814E76261}" type="pres">
      <dgm:prSet presAssocID="{084AE039-EC90-4553-945D-27C158521358}" presName="bkgdShape" presStyleLbl="node1" presStyleIdx="1" presStyleCnt="3"/>
      <dgm:spPr/>
      <dgm:t>
        <a:bodyPr/>
        <a:lstStyle/>
        <a:p>
          <a:endParaRPr lang="pl-PL"/>
        </a:p>
      </dgm:t>
    </dgm:pt>
    <dgm:pt modelId="{6B2D0D84-97D6-4E79-A089-30DAB9353A6E}" type="pres">
      <dgm:prSet presAssocID="{084AE039-EC90-4553-945D-27C158521358}" presName="nodeTx" presStyleLbl="node1" presStyleIdx="1" presStyleCnt="3">
        <dgm:presLayoutVars>
          <dgm:bulletEnabled val="1"/>
        </dgm:presLayoutVars>
      </dgm:prSet>
      <dgm:spPr/>
      <dgm:t>
        <a:bodyPr/>
        <a:lstStyle/>
        <a:p>
          <a:endParaRPr lang="pl-PL"/>
        </a:p>
      </dgm:t>
    </dgm:pt>
    <dgm:pt modelId="{C06F22FC-89E6-4B09-A96C-BDD382FF9B26}" type="pres">
      <dgm:prSet presAssocID="{084AE039-EC90-4553-945D-27C158521358}" presName="invisiNode" presStyleLbl="node1" presStyleIdx="1" presStyleCnt="3"/>
      <dgm:spPr/>
      <dgm:t>
        <a:bodyPr/>
        <a:lstStyle/>
        <a:p>
          <a:endParaRPr lang="pl-PL"/>
        </a:p>
      </dgm:t>
    </dgm:pt>
    <dgm:pt modelId="{39103B04-71B9-42C1-B474-39A0E80B37FF}" type="pres">
      <dgm:prSet presAssocID="{084AE039-EC90-4553-945D-27C158521358}" presName="imagNode" presStyleLbl="fgImgPlace1" presStyleIdx="1" presStyleCnt="3"/>
      <dgm:spPr>
        <a:blipFill rotWithShape="1">
          <a:blip xmlns:r="http://schemas.openxmlformats.org/officeDocument/2006/relationships" r:embed="rId2"/>
          <a:stretch>
            <a:fillRect/>
          </a:stretch>
        </a:blipFill>
      </dgm:spPr>
      <dgm:t>
        <a:bodyPr/>
        <a:lstStyle/>
        <a:p>
          <a:endParaRPr lang="pl-PL"/>
        </a:p>
      </dgm:t>
    </dgm:pt>
    <dgm:pt modelId="{CB1317FE-65BD-49B7-927E-F3A43C33F1F3}" type="pres">
      <dgm:prSet presAssocID="{E94D4712-5DC3-4F74-ABAE-E9D1A57C3302}" presName="sibTrans" presStyleLbl="sibTrans2D1" presStyleIdx="0" presStyleCnt="0"/>
      <dgm:spPr/>
      <dgm:t>
        <a:bodyPr/>
        <a:lstStyle/>
        <a:p>
          <a:endParaRPr lang="pl-PL"/>
        </a:p>
      </dgm:t>
    </dgm:pt>
    <dgm:pt modelId="{D6BA2D11-5DF5-46B5-8E6C-602A7521496F}" type="pres">
      <dgm:prSet presAssocID="{58ABBF98-6526-4332-8472-D0C3DE6BBC39}" presName="compNode" presStyleCnt="0"/>
      <dgm:spPr/>
      <dgm:t>
        <a:bodyPr/>
        <a:lstStyle/>
        <a:p>
          <a:endParaRPr lang="pl-PL"/>
        </a:p>
      </dgm:t>
    </dgm:pt>
    <dgm:pt modelId="{6B352790-3FCF-4949-9A0C-66125B48CE04}" type="pres">
      <dgm:prSet presAssocID="{58ABBF98-6526-4332-8472-D0C3DE6BBC39}" presName="bkgdShape" presStyleLbl="node1" presStyleIdx="2" presStyleCnt="3"/>
      <dgm:spPr/>
      <dgm:t>
        <a:bodyPr/>
        <a:lstStyle/>
        <a:p>
          <a:endParaRPr lang="pl-PL"/>
        </a:p>
      </dgm:t>
    </dgm:pt>
    <dgm:pt modelId="{1A80B873-9F8E-4CCE-AC1B-51BC4A1EA655}" type="pres">
      <dgm:prSet presAssocID="{58ABBF98-6526-4332-8472-D0C3DE6BBC39}" presName="nodeTx" presStyleLbl="node1" presStyleIdx="2" presStyleCnt="3">
        <dgm:presLayoutVars>
          <dgm:bulletEnabled val="1"/>
        </dgm:presLayoutVars>
      </dgm:prSet>
      <dgm:spPr/>
      <dgm:t>
        <a:bodyPr/>
        <a:lstStyle/>
        <a:p>
          <a:endParaRPr lang="pl-PL"/>
        </a:p>
      </dgm:t>
    </dgm:pt>
    <dgm:pt modelId="{EA9656F2-339D-45A0-BBFD-B79A81D6723C}" type="pres">
      <dgm:prSet presAssocID="{58ABBF98-6526-4332-8472-D0C3DE6BBC39}" presName="invisiNode" presStyleLbl="node1" presStyleIdx="2" presStyleCnt="3"/>
      <dgm:spPr/>
      <dgm:t>
        <a:bodyPr/>
        <a:lstStyle/>
        <a:p>
          <a:endParaRPr lang="pl-PL"/>
        </a:p>
      </dgm:t>
    </dgm:pt>
    <dgm:pt modelId="{0C78D429-0B07-4C8F-900A-82FD73367518}" type="pres">
      <dgm:prSet presAssocID="{58ABBF98-6526-4332-8472-D0C3DE6BBC39}" presName="imagNode" presStyleLbl="fgImgPlace1" presStyleIdx="2" presStyleCnt="3"/>
      <dgm:spPr>
        <a:blipFill rotWithShape="1">
          <a:blip xmlns:r="http://schemas.openxmlformats.org/officeDocument/2006/relationships" r:embed="rId3"/>
          <a:stretch>
            <a:fillRect/>
          </a:stretch>
        </a:blipFill>
      </dgm:spPr>
      <dgm:t>
        <a:bodyPr/>
        <a:lstStyle/>
        <a:p>
          <a:endParaRPr lang="pl-PL"/>
        </a:p>
      </dgm:t>
    </dgm:pt>
  </dgm:ptLst>
  <dgm:cxnLst>
    <dgm:cxn modelId="{D70FBE15-C9CA-4777-AF6A-634662E48924}" type="presOf" srcId="{58ABBF98-6526-4332-8472-D0C3DE6BBC39}" destId="{1A80B873-9F8E-4CCE-AC1B-51BC4A1EA655}" srcOrd="1" destOrd="0" presId="urn:microsoft.com/office/officeart/2005/8/layout/hList7"/>
    <dgm:cxn modelId="{8991F9F4-ED79-443F-9340-59C767135C94}" type="presOf" srcId="{084AE039-EC90-4553-945D-27C158521358}" destId="{8F32744E-8195-4A92-BC6B-74C814E76261}" srcOrd="0" destOrd="0" presId="urn:microsoft.com/office/officeart/2005/8/layout/hList7"/>
    <dgm:cxn modelId="{757ADCFB-FAC5-45DF-B906-AAC7AEDB564D}" srcId="{C289830F-9BD1-41FD-9C55-EEB9C12FA07E}" destId="{084AE039-EC90-4553-945D-27C158521358}" srcOrd="1" destOrd="0" parTransId="{50D7204C-59DB-466F-8545-EB944C990A80}" sibTransId="{E94D4712-5DC3-4F74-ABAE-E9D1A57C3302}"/>
    <dgm:cxn modelId="{30638ABD-07A3-4080-8C23-9CE5028FDFD6}" type="presOf" srcId="{2DB76C9A-F2CC-425A-B423-06608B75A93F}" destId="{3B6954EB-2E0F-4527-8C2A-DB1DC257E2FC}" srcOrd="0" destOrd="0" presId="urn:microsoft.com/office/officeart/2005/8/layout/hList7"/>
    <dgm:cxn modelId="{1E11FD83-9FC4-4264-951F-19AD77C9C6CD}" type="presOf" srcId="{0E87C3C3-C0AD-4E57-A49B-AB92858B9169}" destId="{90061F34-29C8-44AA-BE94-3349688D0213}" srcOrd="0" destOrd="0" presId="urn:microsoft.com/office/officeart/2005/8/layout/hList7"/>
    <dgm:cxn modelId="{330B564E-CBE5-442E-A97F-0A34E130E4B8}" type="presOf" srcId="{E94D4712-5DC3-4F74-ABAE-E9D1A57C3302}" destId="{CB1317FE-65BD-49B7-927E-F3A43C33F1F3}" srcOrd="0" destOrd="0" presId="urn:microsoft.com/office/officeart/2005/8/layout/hList7"/>
    <dgm:cxn modelId="{CB48A2AB-45AA-44F9-8B0F-80CDDB09321F}" type="presOf" srcId="{084AE039-EC90-4553-945D-27C158521358}" destId="{6B2D0D84-97D6-4E79-A089-30DAB9353A6E}" srcOrd="1" destOrd="0" presId="urn:microsoft.com/office/officeart/2005/8/layout/hList7"/>
    <dgm:cxn modelId="{BC688885-D468-4348-A659-8C4BAF2A3C39}" srcId="{C289830F-9BD1-41FD-9C55-EEB9C12FA07E}" destId="{58ABBF98-6526-4332-8472-D0C3DE6BBC39}" srcOrd="2" destOrd="0" parTransId="{D31F90C4-10DD-4A3A-944A-5B5007557D86}" sibTransId="{A032F6C8-908B-4EC1-810E-214731D4018A}"/>
    <dgm:cxn modelId="{58B5C2AF-6AB4-4B36-A4B9-4CDBFA19068C}" type="presOf" srcId="{0E87C3C3-C0AD-4E57-A49B-AB92858B9169}" destId="{59E7E6DE-2B70-49F5-9180-70B57112D413}" srcOrd="1" destOrd="0" presId="urn:microsoft.com/office/officeart/2005/8/layout/hList7"/>
    <dgm:cxn modelId="{AD290914-2E12-42C7-BF1F-002B57111143}" srcId="{C289830F-9BD1-41FD-9C55-EEB9C12FA07E}" destId="{0E87C3C3-C0AD-4E57-A49B-AB92858B9169}" srcOrd="0" destOrd="0" parTransId="{9925408B-DEB4-4B3E-B34E-406131FA3E8D}" sibTransId="{2DB76C9A-F2CC-425A-B423-06608B75A93F}"/>
    <dgm:cxn modelId="{395D03FF-7AC6-4A36-B82E-B6C2D0563BD9}" type="presOf" srcId="{58ABBF98-6526-4332-8472-D0C3DE6BBC39}" destId="{6B352790-3FCF-4949-9A0C-66125B48CE04}" srcOrd="0" destOrd="0" presId="urn:microsoft.com/office/officeart/2005/8/layout/hList7"/>
    <dgm:cxn modelId="{B5BB5F72-1EE9-4EC1-9CB4-5C14F9901705}" type="presOf" srcId="{C289830F-9BD1-41FD-9C55-EEB9C12FA07E}" destId="{12B5BBA2-0BA6-4D3E-93E1-44B6D24B9505}" srcOrd="0" destOrd="0" presId="urn:microsoft.com/office/officeart/2005/8/layout/hList7"/>
    <dgm:cxn modelId="{E65D8DCF-7A5C-4664-A41B-669756D3C6C7}" type="presParOf" srcId="{12B5BBA2-0BA6-4D3E-93E1-44B6D24B9505}" destId="{EB198717-53AA-4EBA-836C-579E1D36F9A6}" srcOrd="0" destOrd="0" presId="urn:microsoft.com/office/officeart/2005/8/layout/hList7"/>
    <dgm:cxn modelId="{959487EA-B2A3-4E73-B63B-49700F7F7833}" type="presParOf" srcId="{12B5BBA2-0BA6-4D3E-93E1-44B6D24B9505}" destId="{9EB6E611-D763-4F38-968F-D8189716F1BA}" srcOrd="1" destOrd="0" presId="urn:microsoft.com/office/officeart/2005/8/layout/hList7"/>
    <dgm:cxn modelId="{EF5851EF-6825-4FA0-9253-926E3D235165}" type="presParOf" srcId="{9EB6E611-D763-4F38-968F-D8189716F1BA}" destId="{016748C4-ACA2-49DB-B084-815107081DEB}" srcOrd="0" destOrd="0" presId="urn:microsoft.com/office/officeart/2005/8/layout/hList7"/>
    <dgm:cxn modelId="{69065153-B5C1-4294-87DA-EC826ED7D0DE}" type="presParOf" srcId="{016748C4-ACA2-49DB-B084-815107081DEB}" destId="{90061F34-29C8-44AA-BE94-3349688D0213}" srcOrd="0" destOrd="0" presId="urn:microsoft.com/office/officeart/2005/8/layout/hList7"/>
    <dgm:cxn modelId="{51F8161F-D344-452F-A4BB-39361652AE92}" type="presParOf" srcId="{016748C4-ACA2-49DB-B084-815107081DEB}" destId="{59E7E6DE-2B70-49F5-9180-70B57112D413}" srcOrd="1" destOrd="0" presId="urn:microsoft.com/office/officeart/2005/8/layout/hList7"/>
    <dgm:cxn modelId="{7780972D-2FB4-4B03-925B-ACC175EAC342}" type="presParOf" srcId="{016748C4-ACA2-49DB-B084-815107081DEB}" destId="{D37D9C7C-1CE0-4E55-94F0-906F3CC57E7A}" srcOrd="2" destOrd="0" presId="urn:microsoft.com/office/officeart/2005/8/layout/hList7"/>
    <dgm:cxn modelId="{CC0F2545-B133-4632-951F-73D29F05C162}" type="presParOf" srcId="{016748C4-ACA2-49DB-B084-815107081DEB}" destId="{7C958E68-F70C-4D85-9E1D-FC9EDBE2BC72}" srcOrd="3" destOrd="0" presId="urn:microsoft.com/office/officeart/2005/8/layout/hList7"/>
    <dgm:cxn modelId="{6831F011-4EA8-498C-9B75-B005A1E2461D}" type="presParOf" srcId="{9EB6E611-D763-4F38-968F-D8189716F1BA}" destId="{3B6954EB-2E0F-4527-8C2A-DB1DC257E2FC}" srcOrd="1" destOrd="0" presId="urn:microsoft.com/office/officeart/2005/8/layout/hList7"/>
    <dgm:cxn modelId="{AFD2746D-D4B3-4B98-B67F-84BE99BC9E55}" type="presParOf" srcId="{9EB6E611-D763-4F38-968F-D8189716F1BA}" destId="{D9BD5DE7-BE89-482C-B7F2-076EA05B8AE1}" srcOrd="2" destOrd="0" presId="urn:microsoft.com/office/officeart/2005/8/layout/hList7"/>
    <dgm:cxn modelId="{6A27CDF4-4D15-4FFD-8435-75A182AC959D}" type="presParOf" srcId="{D9BD5DE7-BE89-482C-B7F2-076EA05B8AE1}" destId="{8F32744E-8195-4A92-BC6B-74C814E76261}" srcOrd="0" destOrd="0" presId="urn:microsoft.com/office/officeart/2005/8/layout/hList7"/>
    <dgm:cxn modelId="{7A0374B6-B2C5-4997-B694-779AAE6A5A52}" type="presParOf" srcId="{D9BD5DE7-BE89-482C-B7F2-076EA05B8AE1}" destId="{6B2D0D84-97D6-4E79-A089-30DAB9353A6E}" srcOrd="1" destOrd="0" presId="urn:microsoft.com/office/officeart/2005/8/layout/hList7"/>
    <dgm:cxn modelId="{D18BDEEA-3A66-4548-9C41-6DFFE22D9408}" type="presParOf" srcId="{D9BD5DE7-BE89-482C-B7F2-076EA05B8AE1}" destId="{C06F22FC-89E6-4B09-A96C-BDD382FF9B26}" srcOrd="2" destOrd="0" presId="urn:microsoft.com/office/officeart/2005/8/layout/hList7"/>
    <dgm:cxn modelId="{1748524B-AE11-4C6C-B19A-7F6E8C3C6A7B}" type="presParOf" srcId="{D9BD5DE7-BE89-482C-B7F2-076EA05B8AE1}" destId="{39103B04-71B9-42C1-B474-39A0E80B37FF}" srcOrd="3" destOrd="0" presId="urn:microsoft.com/office/officeart/2005/8/layout/hList7"/>
    <dgm:cxn modelId="{4BC2EE70-0C32-44FB-A01F-28084997ED03}" type="presParOf" srcId="{9EB6E611-D763-4F38-968F-D8189716F1BA}" destId="{CB1317FE-65BD-49B7-927E-F3A43C33F1F3}" srcOrd="3" destOrd="0" presId="urn:microsoft.com/office/officeart/2005/8/layout/hList7"/>
    <dgm:cxn modelId="{4F47D022-EABD-44EE-AAD3-DFFBA8522A09}" type="presParOf" srcId="{9EB6E611-D763-4F38-968F-D8189716F1BA}" destId="{D6BA2D11-5DF5-46B5-8E6C-602A7521496F}" srcOrd="4" destOrd="0" presId="urn:microsoft.com/office/officeart/2005/8/layout/hList7"/>
    <dgm:cxn modelId="{8D0FEBCD-2DFF-4F71-ADC1-1956E14DDEBC}" type="presParOf" srcId="{D6BA2D11-5DF5-46B5-8E6C-602A7521496F}" destId="{6B352790-3FCF-4949-9A0C-66125B48CE04}" srcOrd="0" destOrd="0" presId="urn:microsoft.com/office/officeart/2005/8/layout/hList7"/>
    <dgm:cxn modelId="{34005192-68FB-4423-A5AE-2D1FD9EBC632}" type="presParOf" srcId="{D6BA2D11-5DF5-46B5-8E6C-602A7521496F}" destId="{1A80B873-9F8E-4CCE-AC1B-51BC4A1EA655}" srcOrd="1" destOrd="0" presId="urn:microsoft.com/office/officeart/2005/8/layout/hList7"/>
    <dgm:cxn modelId="{F12328EC-44D8-4063-BC3C-F5C076DC8585}" type="presParOf" srcId="{D6BA2D11-5DF5-46B5-8E6C-602A7521496F}" destId="{EA9656F2-339D-45A0-BBFD-B79A81D6723C}" srcOrd="2" destOrd="0" presId="urn:microsoft.com/office/officeart/2005/8/layout/hList7"/>
    <dgm:cxn modelId="{3B77CF7E-EFA7-4562-B13F-2718B2BA7D7E}" type="presParOf" srcId="{D6BA2D11-5DF5-46B5-8E6C-602A7521496F}" destId="{0C78D429-0B07-4C8F-900A-82FD73367518}" srcOrd="3" destOrd="0" presId="urn:microsoft.com/office/officeart/2005/8/layout/hList7"/>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B5DBA5D-3990-4303-85DE-BEFD1E17609D}" type="doc">
      <dgm:prSet loTypeId="urn:microsoft.com/office/officeart/2005/8/layout/hList7" loCatId="list" qsTypeId="urn:microsoft.com/office/officeart/2005/8/quickstyle/simple2" qsCatId="simple" csTypeId="urn:microsoft.com/office/officeart/2005/8/colors/accent2_1" csCatId="accent2" phldr="1"/>
      <dgm:spPr/>
      <dgm:t>
        <a:bodyPr/>
        <a:lstStyle/>
        <a:p>
          <a:endParaRPr lang="pl-PL"/>
        </a:p>
      </dgm:t>
    </dgm:pt>
    <dgm:pt modelId="{976C6629-7951-432E-A37A-6C9BB06A0760}">
      <dgm:prSet/>
      <dgm:spPr/>
      <dgm:t>
        <a:bodyPr/>
        <a:lstStyle/>
        <a:p>
          <a:endParaRPr lang="pl-PL" dirty="0" smtClean="0"/>
        </a:p>
        <a:p>
          <a:r>
            <a:rPr lang="pl-PL" dirty="0" smtClean="0"/>
            <a:t>Harmonogram czasowy</a:t>
          </a:r>
          <a:br>
            <a:rPr lang="pl-PL" dirty="0" smtClean="0"/>
          </a:br>
          <a:r>
            <a:rPr lang="pl-PL" dirty="0" smtClean="0"/>
            <a:t/>
          </a:r>
          <a:br>
            <a:rPr lang="pl-PL" dirty="0" smtClean="0"/>
          </a:br>
          <a:r>
            <a:rPr lang="pl-PL" dirty="0" smtClean="0"/>
            <a:t>Podział </a:t>
          </a:r>
          <a:r>
            <a:rPr lang="pl-PL" dirty="0" smtClean="0"/>
            <a:t>na maksymalnie </a:t>
          </a:r>
          <a:r>
            <a:rPr lang="pl-PL" b="1" dirty="0" smtClean="0"/>
            <a:t>7</a:t>
          </a:r>
          <a:r>
            <a:rPr lang="pl-PL" dirty="0" smtClean="0"/>
            <a:t> stref czasowych z </a:t>
          </a:r>
          <a:r>
            <a:rPr lang="pl-PL" dirty="0" smtClean="0"/>
            <a:t>4 trybami </a:t>
          </a:r>
          <a:r>
            <a:rPr lang="pl-PL" dirty="0" smtClean="0"/>
            <a:t>działania dla wszystkich dni </a:t>
          </a:r>
          <a:r>
            <a:rPr lang="pl-PL" dirty="0" smtClean="0"/>
            <a:t>tygodnia.</a:t>
          </a:r>
          <a:r>
            <a:rPr lang="pl-PL" dirty="0" smtClean="0"/>
            <a:t/>
          </a:r>
          <a:br>
            <a:rPr lang="pl-PL" dirty="0" smtClean="0"/>
          </a:br>
          <a:endParaRPr lang="pl-PL" dirty="0"/>
        </a:p>
      </dgm:t>
    </dgm:pt>
    <dgm:pt modelId="{CF08B737-5E50-4C6E-B876-7A56A69C2C7A}" type="parTrans" cxnId="{620AD41C-6F62-4AB4-AC36-7E98FFB6FB17}">
      <dgm:prSet/>
      <dgm:spPr/>
      <dgm:t>
        <a:bodyPr/>
        <a:lstStyle/>
        <a:p>
          <a:endParaRPr lang="pl-PL"/>
        </a:p>
      </dgm:t>
    </dgm:pt>
    <dgm:pt modelId="{6EE58D43-26E6-423E-8584-EDD6151188FA}" type="sibTrans" cxnId="{620AD41C-6F62-4AB4-AC36-7E98FFB6FB17}">
      <dgm:prSet/>
      <dgm:spPr/>
      <dgm:t>
        <a:bodyPr/>
        <a:lstStyle/>
        <a:p>
          <a:endParaRPr lang="pl-PL"/>
        </a:p>
      </dgm:t>
    </dgm:pt>
    <dgm:pt modelId="{8E713601-60EE-4746-B286-26437AE94D36}">
      <dgm:prSet/>
      <dgm:spPr/>
      <dgm:t>
        <a:bodyPr/>
        <a:lstStyle/>
        <a:p>
          <a:r>
            <a:rPr lang="pl-PL" dirty="0" smtClean="0"/>
            <a:t>Nastawy w strefach </a:t>
          </a:r>
          <a:r>
            <a:rPr lang="pl-PL" dirty="0" smtClean="0"/>
            <a:t>czasowych.</a:t>
          </a:r>
          <a:r>
            <a:rPr lang="pl-PL" dirty="0" smtClean="0"/>
            <a:t/>
          </a:r>
          <a:br>
            <a:rPr lang="pl-PL" dirty="0" smtClean="0"/>
          </a:br>
          <a:r>
            <a:rPr lang="pl-PL" dirty="0" smtClean="0"/>
            <a:t/>
          </a:r>
          <a:br>
            <a:rPr lang="pl-PL" dirty="0" smtClean="0"/>
          </a:br>
          <a:r>
            <a:rPr lang="pl-PL" dirty="0" smtClean="0"/>
            <a:t>Ustawienia parametrów </a:t>
          </a:r>
          <a:r>
            <a:rPr lang="pl-PL" dirty="0" smtClean="0"/>
            <a:t>trybów </a:t>
          </a:r>
          <a:r>
            <a:rPr lang="pl-PL" dirty="0" smtClean="0"/>
            <a:t>działania(temperatury/ udział świeżego powietrza/ wydajność wentylatorów) dla poszczególnych </a:t>
          </a:r>
          <a:r>
            <a:rPr lang="pl-PL" dirty="0" smtClean="0"/>
            <a:t>stref.</a:t>
          </a:r>
          <a:endParaRPr lang="pl-PL" dirty="0"/>
        </a:p>
      </dgm:t>
    </dgm:pt>
    <dgm:pt modelId="{AFFE65DC-ED80-4659-8FC4-32D4FE66F224}" type="parTrans" cxnId="{BCFFB7C5-8E96-4DDC-8F6B-7D5B211DBAA1}">
      <dgm:prSet/>
      <dgm:spPr/>
      <dgm:t>
        <a:bodyPr/>
        <a:lstStyle/>
        <a:p>
          <a:endParaRPr lang="pl-PL"/>
        </a:p>
      </dgm:t>
    </dgm:pt>
    <dgm:pt modelId="{D0E151B5-6AE4-4AEE-973C-1C324AFFFFA8}" type="sibTrans" cxnId="{BCFFB7C5-8E96-4DDC-8F6B-7D5B211DBAA1}">
      <dgm:prSet/>
      <dgm:spPr/>
      <dgm:t>
        <a:bodyPr/>
        <a:lstStyle/>
        <a:p>
          <a:endParaRPr lang="pl-PL"/>
        </a:p>
      </dgm:t>
    </dgm:pt>
    <dgm:pt modelId="{F0806A9E-8502-4872-9B2A-615CE3506E55}" type="pres">
      <dgm:prSet presAssocID="{6B5DBA5D-3990-4303-85DE-BEFD1E17609D}" presName="Name0" presStyleCnt="0">
        <dgm:presLayoutVars>
          <dgm:dir/>
          <dgm:resizeHandles val="exact"/>
        </dgm:presLayoutVars>
      </dgm:prSet>
      <dgm:spPr/>
      <dgm:t>
        <a:bodyPr/>
        <a:lstStyle/>
        <a:p>
          <a:endParaRPr lang="pl-PL"/>
        </a:p>
      </dgm:t>
    </dgm:pt>
    <dgm:pt modelId="{97AC302B-21F3-4557-BFC2-991C45AE079F}" type="pres">
      <dgm:prSet presAssocID="{6B5DBA5D-3990-4303-85DE-BEFD1E17609D}" presName="fgShape" presStyleLbl="fgShp" presStyleIdx="0" presStyleCnt="1"/>
      <dgm:spPr/>
      <dgm:t>
        <a:bodyPr/>
        <a:lstStyle/>
        <a:p>
          <a:endParaRPr lang="pl-PL"/>
        </a:p>
      </dgm:t>
    </dgm:pt>
    <dgm:pt modelId="{D5C68F7C-C455-47AD-82AB-77C5935F6057}" type="pres">
      <dgm:prSet presAssocID="{6B5DBA5D-3990-4303-85DE-BEFD1E17609D}" presName="linComp" presStyleCnt="0"/>
      <dgm:spPr/>
      <dgm:t>
        <a:bodyPr/>
        <a:lstStyle/>
        <a:p>
          <a:endParaRPr lang="pl-PL"/>
        </a:p>
      </dgm:t>
    </dgm:pt>
    <dgm:pt modelId="{C4416BF2-904C-472D-B9BD-FDE87E15749A}" type="pres">
      <dgm:prSet presAssocID="{976C6629-7951-432E-A37A-6C9BB06A0760}" presName="compNode" presStyleCnt="0"/>
      <dgm:spPr/>
      <dgm:t>
        <a:bodyPr/>
        <a:lstStyle/>
        <a:p>
          <a:endParaRPr lang="pl-PL"/>
        </a:p>
      </dgm:t>
    </dgm:pt>
    <dgm:pt modelId="{EC411ECD-8DAA-49A2-A82C-4B4F82EF5024}" type="pres">
      <dgm:prSet presAssocID="{976C6629-7951-432E-A37A-6C9BB06A0760}" presName="bkgdShape" presStyleLbl="node1" presStyleIdx="0" presStyleCnt="2"/>
      <dgm:spPr/>
      <dgm:t>
        <a:bodyPr/>
        <a:lstStyle/>
        <a:p>
          <a:endParaRPr lang="pl-PL"/>
        </a:p>
      </dgm:t>
    </dgm:pt>
    <dgm:pt modelId="{A65F7A3C-135B-49FA-A4E9-E905A1F03343}" type="pres">
      <dgm:prSet presAssocID="{976C6629-7951-432E-A37A-6C9BB06A0760}" presName="nodeTx" presStyleLbl="node1" presStyleIdx="0" presStyleCnt="2">
        <dgm:presLayoutVars>
          <dgm:bulletEnabled val="1"/>
        </dgm:presLayoutVars>
      </dgm:prSet>
      <dgm:spPr/>
      <dgm:t>
        <a:bodyPr/>
        <a:lstStyle/>
        <a:p>
          <a:endParaRPr lang="pl-PL"/>
        </a:p>
      </dgm:t>
    </dgm:pt>
    <dgm:pt modelId="{5D81838E-2C95-4623-A4EE-41E9D91B4129}" type="pres">
      <dgm:prSet presAssocID="{976C6629-7951-432E-A37A-6C9BB06A0760}" presName="invisiNode" presStyleLbl="node1" presStyleIdx="0" presStyleCnt="2"/>
      <dgm:spPr/>
      <dgm:t>
        <a:bodyPr/>
        <a:lstStyle/>
        <a:p>
          <a:endParaRPr lang="pl-PL"/>
        </a:p>
      </dgm:t>
    </dgm:pt>
    <dgm:pt modelId="{4B5B21B2-342D-4213-9139-A1475A991C03}" type="pres">
      <dgm:prSet presAssocID="{976C6629-7951-432E-A37A-6C9BB06A0760}" presName="imagNode" presStyleLbl="fgImgPlace1" presStyleIdx="0" presStyleCnt="2"/>
      <dgm:spPr>
        <a:blipFill>
          <a:blip xmlns:r="http://schemas.openxmlformats.org/officeDocument/2006/relationships" r:embed="rId1">
            <a:extLst>
              <a:ext uri="{28A0092B-C50C-407E-A947-70E740481C1C}">
                <a14:useLocalDpi xmlns:a14="http://schemas.microsoft.com/office/drawing/2010/main" val="0"/>
              </a:ext>
            </a:extLst>
          </a:blip>
          <a:srcRect/>
          <a:stretch>
            <a:fillRect l="-87000" r="-87000"/>
          </a:stretch>
        </a:blipFill>
      </dgm:spPr>
      <dgm:t>
        <a:bodyPr/>
        <a:lstStyle/>
        <a:p>
          <a:endParaRPr lang="pl-PL"/>
        </a:p>
      </dgm:t>
    </dgm:pt>
    <dgm:pt modelId="{9B532774-2840-4B52-AD72-E03A556D4DC2}" type="pres">
      <dgm:prSet presAssocID="{6EE58D43-26E6-423E-8584-EDD6151188FA}" presName="sibTrans" presStyleLbl="sibTrans2D1" presStyleIdx="0" presStyleCnt="0"/>
      <dgm:spPr/>
      <dgm:t>
        <a:bodyPr/>
        <a:lstStyle/>
        <a:p>
          <a:endParaRPr lang="pl-PL"/>
        </a:p>
      </dgm:t>
    </dgm:pt>
    <dgm:pt modelId="{9BCFE544-A89F-4D06-9D43-3CA761302CAD}" type="pres">
      <dgm:prSet presAssocID="{8E713601-60EE-4746-B286-26437AE94D36}" presName="compNode" presStyleCnt="0"/>
      <dgm:spPr/>
      <dgm:t>
        <a:bodyPr/>
        <a:lstStyle/>
        <a:p>
          <a:endParaRPr lang="pl-PL"/>
        </a:p>
      </dgm:t>
    </dgm:pt>
    <dgm:pt modelId="{B6D65957-9ED2-412B-9EBB-C0659DF0007D}" type="pres">
      <dgm:prSet presAssocID="{8E713601-60EE-4746-B286-26437AE94D36}" presName="bkgdShape" presStyleLbl="node1" presStyleIdx="1" presStyleCnt="2" custLinFactNeighborX="25236" custLinFactNeighborY="7407"/>
      <dgm:spPr/>
      <dgm:t>
        <a:bodyPr/>
        <a:lstStyle/>
        <a:p>
          <a:endParaRPr lang="pl-PL"/>
        </a:p>
      </dgm:t>
    </dgm:pt>
    <dgm:pt modelId="{BBB62414-89EB-4670-9889-116168113EC8}" type="pres">
      <dgm:prSet presAssocID="{8E713601-60EE-4746-B286-26437AE94D36}" presName="nodeTx" presStyleLbl="node1" presStyleIdx="1" presStyleCnt="2">
        <dgm:presLayoutVars>
          <dgm:bulletEnabled val="1"/>
        </dgm:presLayoutVars>
      </dgm:prSet>
      <dgm:spPr/>
      <dgm:t>
        <a:bodyPr/>
        <a:lstStyle/>
        <a:p>
          <a:endParaRPr lang="pl-PL"/>
        </a:p>
      </dgm:t>
    </dgm:pt>
    <dgm:pt modelId="{FA6AAC04-1F66-4F7A-B241-862E7F8996FE}" type="pres">
      <dgm:prSet presAssocID="{8E713601-60EE-4746-B286-26437AE94D36}" presName="invisiNode" presStyleLbl="node1" presStyleIdx="1" presStyleCnt="2"/>
      <dgm:spPr/>
      <dgm:t>
        <a:bodyPr/>
        <a:lstStyle/>
        <a:p>
          <a:endParaRPr lang="pl-PL"/>
        </a:p>
      </dgm:t>
    </dgm:pt>
    <dgm:pt modelId="{D54DFFEA-171C-4DDE-86BA-0F2071CA787F}" type="pres">
      <dgm:prSet presAssocID="{8E713601-60EE-4746-B286-26437AE94D36}" presName="imagNode" presStyleLbl="fgImgPlace1" presStyleIdx="1" presStyleCnt="2"/>
      <dgm:spPr>
        <a:blipFill>
          <a:blip xmlns:r="http://schemas.openxmlformats.org/officeDocument/2006/relationships" r:embed="rId2">
            <a:extLst>
              <a:ext uri="{28A0092B-C50C-407E-A947-70E740481C1C}">
                <a14:useLocalDpi xmlns:a14="http://schemas.microsoft.com/office/drawing/2010/main" val="0"/>
              </a:ext>
            </a:extLst>
          </a:blip>
          <a:srcRect/>
          <a:stretch>
            <a:fillRect l="-116000" r="-116000"/>
          </a:stretch>
        </a:blipFill>
      </dgm:spPr>
      <dgm:t>
        <a:bodyPr/>
        <a:lstStyle/>
        <a:p>
          <a:endParaRPr lang="pl-PL"/>
        </a:p>
      </dgm:t>
    </dgm:pt>
  </dgm:ptLst>
  <dgm:cxnLst>
    <dgm:cxn modelId="{DF4D3654-4E28-471A-AC8E-FB25B44DD04F}" type="presOf" srcId="{976C6629-7951-432E-A37A-6C9BB06A0760}" destId="{A65F7A3C-135B-49FA-A4E9-E905A1F03343}" srcOrd="1" destOrd="0" presId="urn:microsoft.com/office/officeart/2005/8/layout/hList7"/>
    <dgm:cxn modelId="{AE018E2B-3C8D-4B16-BA33-39C0F3BB849F}" type="presOf" srcId="{6EE58D43-26E6-423E-8584-EDD6151188FA}" destId="{9B532774-2840-4B52-AD72-E03A556D4DC2}" srcOrd="0" destOrd="0" presId="urn:microsoft.com/office/officeart/2005/8/layout/hList7"/>
    <dgm:cxn modelId="{B47AC2E5-1665-4AFD-A550-826017FB9739}" type="presOf" srcId="{976C6629-7951-432E-A37A-6C9BB06A0760}" destId="{EC411ECD-8DAA-49A2-A82C-4B4F82EF5024}" srcOrd="0" destOrd="0" presId="urn:microsoft.com/office/officeart/2005/8/layout/hList7"/>
    <dgm:cxn modelId="{BADC5541-7BD2-4B01-8DCE-28D8F628B62B}" type="presOf" srcId="{6B5DBA5D-3990-4303-85DE-BEFD1E17609D}" destId="{F0806A9E-8502-4872-9B2A-615CE3506E55}" srcOrd="0" destOrd="0" presId="urn:microsoft.com/office/officeart/2005/8/layout/hList7"/>
    <dgm:cxn modelId="{620AD41C-6F62-4AB4-AC36-7E98FFB6FB17}" srcId="{6B5DBA5D-3990-4303-85DE-BEFD1E17609D}" destId="{976C6629-7951-432E-A37A-6C9BB06A0760}" srcOrd="0" destOrd="0" parTransId="{CF08B737-5E50-4C6E-B876-7A56A69C2C7A}" sibTransId="{6EE58D43-26E6-423E-8584-EDD6151188FA}"/>
    <dgm:cxn modelId="{C263120F-88A1-4371-B917-899EBAAF3CF4}" type="presOf" srcId="{8E713601-60EE-4746-B286-26437AE94D36}" destId="{B6D65957-9ED2-412B-9EBB-C0659DF0007D}" srcOrd="0" destOrd="0" presId="urn:microsoft.com/office/officeart/2005/8/layout/hList7"/>
    <dgm:cxn modelId="{ADC29377-3805-43EE-8F5A-72DD65A06C88}" type="presOf" srcId="{8E713601-60EE-4746-B286-26437AE94D36}" destId="{BBB62414-89EB-4670-9889-116168113EC8}" srcOrd="1" destOrd="0" presId="urn:microsoft.com/office/officeart/2005/8/layout/hList7"/>
    <dgm:cxn modelId="{BCFFB7C5-8E96-4DDC-8F6B-7D5B211DBAA1}" srcId="{6B5DBA5D-3990-4303-85DE-BEFD1E17609D}" destId="{8E713601-60EE-4746-B286-26437AE94D36}" srcOrd="1" destOrd="0" parTransId="{AFFE65DC-ED80-4659-8FC4-32D4FE66F224}" sibTransId="{D0E151B5-6AE4-4AEE-973C-1C324AFFFFA8}"/>
    <dgm:cxn modelId="{FB967299-4089-4168-BA68-EECB415AB468}" type="presParOf" srcId="{F0806A9E-8502-4872-9B2A-615CE3506E55}" destId="{97AC302B-21F3-4557-BFC2-991C45AE079F}" srcOrd="0" destOrd="0" presId="urn:microsoft.com/office/officeart/2005/8/layout/hList7"/>
    <dgm:cxn modelId="{65DDEEDC-4817-4DC7-A794-D93D85C0C3CA}" type="presParOf" srcId="{F0806A9E-8502-4872-9B2A-615CE3506E55}" destId="{D5C68F7C-C455-47AD-82AB-77C5935F6057}" srcOrd="1" destOrd="0" presId="urn:microsoft.com/office/officeart/2005/8/layout/hList7"/>
    <dgm:cxn modelId="{90BE11CA-4CC8-4B46-B75A-E36C96F0318F}" type="presParOf" srcId="{D5C68F7C-C455-47AD-82AB-77C5935F6057}" destId="{C4416BF2-904C-472D-B9BD-FDE87E15749A}" srcOrd="0" destOrd="0" presId="urn:microsoft.com/office/officeart/2005/8/layout/hList7"/>
    <dgm:cxn modelId="{513CD4D3-F18B-4A98-BEA8-0FF60F9248A9}" type="presParOf" srcId="{C4416BF2-904C-472D-B9BD-FDE87E15749A}" destId="{EC411ECD-8DAA-49A2-A82C-4B4F82EF5024}" srcOrd="0" destOrd="0" presId="urn:microsoft.com/office/officeart/2005/8/layout/hList7"/>
    <dgm:cxn modelId="{8EFDD9AC-0C98-4C90-A372-D3B04E823472}" type="presParOf" srcId="{C4416BF2-904C-472D-B9BD-FDE87E15749A}" destId="{A65F7A3C-135B-49FA-A4E9-E905A1F03343}" srcOrd="1" destOrd="0" presId="urn:microsoft.com/office/officeart/2005/8/layout/hList7"/>
    <dgm:cxn modelId="{B526D40F-A196-45B0-8FFC-D15936981979}" type="presParOf" srcId="{C4416BF2-904C-472D-B9BD-FDE87E15749A}" destId="{5D81838E-2C95-4623-A4EE-41E9D91B4129}" srcOrd="2" destOrd="0" presId="urn:microsoft.com/office/officeart/2005/8/layout/hList7"/>
    <dgm:cxn modelId="{8380AFA4-216E-474A-874E-C9F4649A37B4}" type="presParOf" srcId="{C4416BF2-904C-472D-B9BD-FDE87E15749A}" destId="{4B5B21B2-342D-4213-9139-A1475A991C03}" srcOrd="3" destOrd="0" presId="urn:microsoft.com/office/officeart/2005/8/layout/hList7"/>
    <dgm:cxn modelId="{BCD6BD9C-26E0-4EFA-9174-F8E8F60E698B}" type="presParOf" srcId="{D5C68F7C-C455-47AD-82AB-77C5935F6057}" destId="{9B532774-2840-4B52-AD72-E03A556D4DC2}" srcOrd="1" destOrd="0" presId="urn:microsoft.com/office/officeart/2005/8/layout/hList7"/>
    <dgm:cxn modelId="{C3679AE5-E632-4DFA-A192-8880662B5965}" type="presParOf" srcId="{D5C68F7C-C455-47AD-82AB-77C5935F6057}" destId="{9BCFE544-A89F-4D06-9D43-3CA761302CAD}" srcOrd="2" destOrd="0" presId="urn:microsoft.com/office/officeart/2005/8/layout/hList7"/>
    <dgm:cxn modelId="{39083B8A-E669-4D46-B638-466A4BE31CB6}" type="presParOf" srcId="{9BCFE544-A89F-4D06-9D43-3CA761302CAD}" destId="{B6D65957-9ED2-412B-9EBB-C0659DF0007D}" srcOrd="0" destOrd="0" presId="urn:microsoft.com/office/officeart/2005/8/layout/hList7"/>
    <dgm:cxn modelId="{940242D1-70F5-4F4F-93D2-D8F6CD986447}" type="presParOf" srcId="{9BCFE544-A89F-4D06-9D43-3CA761302CAD}" destId="{BBB62414-89EB-4670-9889-116168113EC8}" srcOrd="1" destOrd="0" presId="urn:microsoft.com/office/officeart/2005/8/layout/hList7"/>
    <dgm:cxn modelId="{B80FB082-2DB1-4B32-BBFC-5CBD1D0F047A}" type="presParOf" srcId="{9BCFE544-A89F-4D06-9D43-3CA761302CAD}" destId="{FA6AAC04-1F66-4F7A-B241-862E7F8996FE}" srcOrd="2" destOrd="0" presId="urn:microsoft.com/office/officeart/2005/8/layout/hList7"/>
    <dgm:cxn modelId="{02FF1874-799C-4905-9152-BAC942E3D41B}" type="presParOf" srcId="{9BCFE544-A89F-4D06-9D43-3CA761302CAD}" destId="{D54DFFEA-171C-4DDE-86BA-0F2071CA787F}" srcOrd="3" destOrd="0" presId="urn:microsoft.com/office/officeart/2005/8/layout/hList7"/>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B5DBA5D-3990-4303-85DE-BEFD1E17609D}" type="doc">
      <dgm:prSet loTypeId="urn:microsoft.com/office/officeart/2005/8/layout/hList7" loCatId="list" qsTypeId="urn:microsoft.com/office/officeart/2005/8/quickstyle/simple2" qsCatId="simple" csTypeId="urn:microsoft.com/office/officeart/2005/8/colors/accent2_1" csCatId="accent2" phldr="1"/>
      <dgm:spPr/>
      <dgm:t>
        <a:bodyPr/>
        <a:lstStyle/>
        <a:p>
          <a:endParaRPr lang="pl-PL"/>
        </a:p>
      </dgm:t>
    </dgm:pt>
    <dgm:pt modelId="{E19C738B-76CC-4CBD-9493-B160F46B33A6}">
      <dgm:prSet custT="1"/>
      <dgm:spPr/>
      <dgm:t>
        <a:bodyPr/>
        <a:lstStyle/>
        <a:p>
          <a:r>
            <a:rPr lang="pl-PL" sz="1100" dirty="0" smtClean="0"/>
            <a:t>Trendy</a:t>
          </a:r>
          <a:br>
            <a:rPr lang="pl-PL" sz="1100" dirty="0" smtClean="0"/>
          </a:br>
          <a:r>
            <a:rPr lang="pl-PL" sz="1100" dirty="0" smtClean="0"/>
            <a:t/>
          </a:r>
          <a:br>
            <a:rPr lang="pl-PL" sz="1100" dirty="0" smtClean="0"/>
          </a:br>
          <a:r>
            <a:rPr lang="pl-PL" sz="1100" dirty="0" smtClean="0"/>
            <a:t>Podgląd wybranych parametrów pracy jednostki.</a:t>
          </a:r>
          <a:br>
            <a:rPr lang="pl-PL" sz="1100" dirty="0" smtClean="0"/>
          </a:br>
          <a:r>
            <a:rPr lang="pl-PL" sz="1100" dirty="0" smtClean="0"/>
            <a:t/>
          </a:r>
          <a:br>
            <a:rPr lang="pl-PL" sz="1100" dirty="0" smtClean="0"/>
          </a:br>
          <a:r>
            <a:rPr lang="pl-PL" sz="1100" dirty="0" smtClean="0"/>
            <a:t>Rejestracja przebiegów ograniczona jedynie pojemnością dysku( w praktyce  ponad 10 lat) z możliwością eksportu do CSV, PDF.</a:t>
          </a:r>
          <a:endParaRPr lang="pl-PL" sz="1100" dirty="0"/>
        </a:p>
      </dgm:t>
    </dgm:pt>
    <dgm:pt modelId="{5D67CBC0-6359-4426-A0B7-BF29444EF9BC}" type="parTrans" cxnId="{9517C479-E340-4ABC-A14D-EE5BB315889E}">
      <dgm:prSet/>
      <dgm:spPr/>
      <dgm:t>
        <a:bodyPr/>
        <a:lstStyle/>
        <a:p>
          <a:endParaRPr lang="pl-PL"/>
        </a:p>
      </dgm:t>
    </dgm:pt>
    <dgm:pt modelId="{BA39BEC5-74C2-4DEF-8CA4-482B065BB0D0}" type="sibTrans" cxnId="{9517C479-E340-4ABC-A14D-EE5BB315889E}">
      <dgm:prSet/>
      <dgm:spPr/>
      <dgm:t>
        <a:bodyPr/>
        <a:lstStyle/>
        <a:p>
          <a:endParaRPr lang="pl-PL"/>
        </a:p>
      </dgm:t>
    </dgm:pt>
    <dgm:pt modelId="{F0806A9E-8502-4872-9B2A-615CE3506E55}" type="pres">
      <dgm:prSet presAssocID="{6B5DBA5D-3990-4303-85DE-BEFD1E17609D}" presName="Name0" presStyleCnt="0">
        <dgm:presLayoutVars>
          <dgm:dir/>
          <dgm:resizeHandles val="exact"/>
        </dgm:presLayoutVars>
      </dgm:prSet>
      <dgm:spPr/>
      <dgm:t>
        <a:bodyPr/>
        <a:lstStyle/>
        <a:p>
          <a:endParaRPr lang="pl-PL"/>
        </a:p>
      </dgm:t>
    </dgm:pt>
    <dgm:pt modelId="{97AC302B-21F3-4557-BFC2-991C45AE079F}" type="pres">
      <dgm:prSet presAssocID="{6B5DBA5D-3990-4303-85DE-BEFD1E17609D}" presName="fgShape" presStyleLbl="fgShp" presStyleIdx="0" presStyleCnt="1"/>
      <dgm:spPr/>
      <dgm:t>
        <a:bodyPr/>
        <a:lstStyle/>
        <a:p>
          <a:endParaRPr lang="pl-PL"/>
        </a:p>
      </dgm:t>
    </dgm:pt>
    <dgm:pt modelId="{D5C68F7C-C455-47AD-82AB-77C5935F6057}" type="pres">
      <dgm:prSet presAssocID="{6B5DBA5D-3990-4303-85DE-BEFD1E17609D}" presName="linComp" presStyleCnt="0"/>
      <dgm:spPr/>
      <dgm:t>
        <a:bodyPr/>
        <a:lstStyle/>
        <a:p>
          <a:endParaRPr lang="pl-PL"/>
        </a:p>
      </dgm:t>
    </dgm:pt>
    <dgm:pt modelId="{9B123EC3-EBA6-4B36-B957-46E44E3F6139}" type="pres">
      <dgm:prSet presAssocID="{E19C738B-76CC-4CBD-9493-B160F46B33A6}" presName="compNode" presStyleCnt="0"/>
      <dgm:spPr/>
      <dgm:t>
        <a:bodyPr/>
        <a:lstStyle/>
        <a:p>
          <a:endParaRPr lang="pl-PL"/>
        </a:p>
      </dgm:t>
    </dgm:pt>
    <dgm:pt modelId="{FBF8DC01-33A1-44AC-9D29-02730B807F00}" type="pres">
      <dgm:prSet presAssocID="{E19C738B-76CC-4CBD-9493-B160F46B33A6}" presName="bkgdShape" presStyleLbl="node1" presStyleIdx="0" presStyleCnt="1"/>
      <dgm:spPr/>
      <dgm:t>
        <a:bodyPr/>
        <a:lstStyle/>
        <a:p>
          <a:endParaRPr lang="pl-PL"/>
        </a:p>
      </dgm:t>
    </dgm:pt>
    <dgm:pt modelId="{A87F8F61-02F6-49C8-B8D4-55402FEC76D6}" type="pres">
      <dgm:prSet presAssocID="{E19C738B-76CC-4CBD-9493-B160F46B33A6}" presName="nodeTx" presStyleLbl="node1" presStyleIdx="0" presStyleCnt="1">
        <dgm:presLayoutVars>
          <dgm:bulletEnabled val="1"/>
        </dgm:presLayoutVars>
      </dgm:prSet>
      <dgm:spPr/>
      <dgm:t>
        <a:bodyPr/>
        <a:lstStyle/>
        <a:p>
          <a:endParaRPr lang="pl-PL"/>
        </a:p>
      </dgm:t>
    </dgm:pt>
    <dgm:pt modelId="{27233A1C-5C47-41AE-A8E0-5682EC1816BF}" type="pres">
      <dgm:prSet presAssocID="{E19C738B-76CC-4CBD-9493-B160F46B33A6}" presName="invisiNode" presStyleLbl="node1" presStyleIdx="0" presStyleCnt="1"/>
      <dgm:spPr/>
      <dgm:t>
        <a:bodyPr/>
        <a:lstStyle/>
        <a:p>
          <a:endParaRPr lang="pl-PL"/>
        </a:p>
      </dgm:t>
    </dgm:pt>
    <dgm:pt modelId="{D7133DC4-EC41-420C-8DED-609F033A7AD6}" type="pres">
      <dgm:prSet presAssocID="{E19C738B-76CC-4CBD-9493-B160F46B33A6}" presName="imagNode" presStyleLbl="fgImgPlace1" presStyleIdx="0" presStyleCnt="1"/>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39000" r="-39000"/>
          </a:stretch>
        </a:blipFill>
      </dgm:spPr>
      <dgm:t>
        <a:bodyPr/>
        <a:lstStyle/>
        <a:p>
          <a:endParaRPr lang="pl-PL"/>
        </a:p>
      </dgm:t>
    </dgm:pt>
  </dgm:ptLst>
  <dgm:cxnLst>
    <dgm:cxn modelId="{2912CDE3-857D-4331-8C9C-58C96029541B}" type="presOf" srcId="{6B5DBA5D-3990-4303-85DE-BEFD1E17609D}" destId="{F0806A9E-8502-4872-9B2A-615CE3506E55}" srcOrd="0" destOrd="0" presId="urn:microsoft.com/office/officeart/2005/8/layout/hList7"/>
    <dgm:cxn modelId="{731470B3-0D9F-4FC1-9BE1-881DFEE5AD66}" type="presOf" srcId="{E19C738B-76CC-4CBD-9493-B160F46B33A6}" destId="{A87F8F61-02F6-49C8-B8D4-55402FEC76D6}" srcOrd="1" destOrd="0" presId="urn:microsoft.com/office/officeart/2005/8/layout/hList7"/>
    <dgm:cxn modelId="{081792F7-23AD-4F3D-A8F6-46626EE3D93D}" type="presOf" srcId="{E19C738B-76CC-4CBD-9493-B160F46B33A6}" destId="{FBF8DC01-33A1-44AC-9D29-02730B807F00}" srcOrd="0" destOrd="0" presId="urn:microsoft.com/office/officeart/2005/8/layout/hList7"/>
    <dgm:cxn modelId="{9517C479-E340-4ABC-A14D-EE5BB315889E}" srcId="{6B5DBA5D-3990-4303-85DE-BEFD1E17609D}" destId="{E19C738B-76CC-4CBD-9493-B160F46B33A6}" srcOrd="0" destOrd="0" parTransId="{5D67CBC0-6359-4426-A0B7-BF29444EF9BC}" sibTransId="{BA39BEC5-74C2-4DEF-8CA4-482B065BB0D0}"/>
    <dgm:cxn modelId="{EDD4B6E7-4803-49C7-85FC-875640F324EA}" type="presParOf" srcId="{F0806A9E-8502-4872-9B2A-615CE3506E55}" destId="{97AC302B-21F3-4557-BFC2-991C45AE079F}" srcOrd="0" destOrd="0" presId="urn:microsoft.com/office/officeart/2005/8/layout/hList7"/>
    <dgm:cxn modelId="{4B723CD6-0D4E-4AA3-B289-453497D74C83}" type="presParOf" srcId="{F0806A9E-8502-4872-9B2A-615CE3506E55}" destId="{D5C68F7C-C455-47AD-82AB-77C5935F6057}" srcOrd="1" destOrd="0" presId="urn:microsoft.com/office/officeart/2005/8/layout/hList7"/>
    <dgm:cxn modelId="{1E70C528-C588-46DC-8536-C6968CC67A72}" type="presParOf" srcId="{D5C68F7C-C455-47AD-82AB-77C5935F6057}" destId="{9B123EC3-EBA6-4B36-B957-46E44E3F6139}" srcOrd="0" destOrd="0" presId="urn:microsoft.com/office/officeart/2005/8/layout/hList7"/>
    <dgm:cxn modelId="{163374D5-3996-4993-9E2D-A73D76863F7F}" type="presParOf" srcId="{9B123EC3-EBA6-4B36-B957-46E44E3F6139}" destId="{FBF8DC01-33A1-44AC-9D29-02730B807F00}" srcOrd="0" destOrd="0" presId="urn:microsoft.com/office/officeart/2005/8/layout/hList7"/>
    <dgm:cxn modelId="{5BE050AE-A60C-4F49-B9FB-45CA7CAAF742}" type="presParOf" srcId="{9B123EC3-EBA6-4B36-B957-46E44E3F6139}" destId="{A87F8F61-02F6-49C8-B8D4-55402FEC76D6}" srcOrd="1" destOrd="0" presId="urn:microsoft.com/office/officeart/2005/8/layout/hList7"/>
    <dgm:cxn modelId="{368D40F6-E401-4CAC-A1E2-39872EB2C7EA}" type="presParOf" srcId="{9B123EC3-EBA6-4B36-B957-46E44E3F6139}" destId="{27233A1C-5C47-41AE-A8E0-5682EC1816BF}" srcOrd="2" destOrd="0" presId="urn:microsoft.com/office/officeart/2005/8/layout/hList7"/>
    <dgm:cxn modelId="{D7570F83-916D-4EB7-B7CD-2FC539CC5648}" type="presParOf" srcId="{9B123EC3-EBA6-4B36-B957-46E44E3F6139}" destId="{D7133DC4-EC41-420C-8DED-609F033A7AD6}" srcOrd="3" destOrd="0" presId="urn:microsoft.com/office/officeart/2005/8/layout/hList7"/>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B5DBA5D-3990-4303-85DE-BEFD1E17609D}" type="doc">
      <dgm:prSet loTypeId="urn:microsoft.com/office/officeart/2005/8/layout/hList7" loCatId="list" qsTypeId="urn:microsoft.com/office/officeart/2005/8/quickstyle/simple2" qsCatId="simple" csTypeId="urn:microsoft.com/office/officeart/2005/8/colors/accent2_1" csCatId="accent2" phldr="1"/>
      <dgm:spPr/>
      <dgm:t>
        <a:bodyPr/>
        <a:lstStyle/>
        <a:p>
          <a:endParaRPr lang="pl-PL"/>
        </a:p>
      </dgm:t>
    </dgm:pt>
    <dgm:pt modelId="{3BB4C44A-C6CE-4DAD-9378-6E801D5E4847}">
      <dgm:prSet/>
      <dgm:spPr/>
      <dgm:t>
        <a:bodyPr/>
        <a:lstStyle/>
        <a:p>
          <a:r>
            <a:rPr lang="pl-PL" dirty="0" smtClean="0"/>
            <a:t>Alarmy historyczne i </a:t>
          </a:r>
          <a:r>
            <a:rPr lang="pl-PL" dirty="0" smtClean="0"/>
            <a:t>bieżące.</a:t>
          </a:r>
          <a:r>
            <a:rPr lang="pl-PL" dirty="0" smtClean="0"/>
            <a:t/>
          </a:r>
          <a:br>
            <a:rPr lang="pl-PL" dirty="0" smtClean="0"/>
          </a:br>
          <a:r>
            <a:rPr lang="pl-PL" dirty="0" smtClean="0"/>
            <a:t/>
          </a:r>
          <a:br>
            <a:rPr lang="pl-PL" dirty="0" smtClean="0"/>
          </a:br>
          <a:r>
            <a:rPr lang="pl-PL" dirty="0" smtClean="0"/>
            <a:t>Możliwość monitorowania aktywnych alarmów oraz </a:t>
          </a:r>
          <a:r>
            <a:rPr lang="pl-PL" dirty="0" smtClean="0"/>
            <a:t>historii </a:t>
          </a:r>
          <a:r>
            <a:rPr lang="pl-PL" dirty="0" smtClean="0"/>
            <a:t>alarmowej z uwzględnieniem czasu zaistnienia i zakończenia alarmu z możliwością </a:t>
          </a:r>
          <a:r>
            <a:rPr lang="pl-PL" dirty="0" smtClean="0"/>
            <a:t>eksportu do PDF/wydruku.</a:t>
          </a:r>
        </a:p>
        <a:p>
          <a:r>
            <a:rPr lang="pl-PL" dirty="0" smtClean="0"/>
            <a:t/>
          </a:r>
          <a:br>
            <a:rPr lang="pl-PL" dirty="0" smtClean="0"/>
          </a:br>
          <a:r>
            <a:rPr lang="pl-PL" dirty="0" smtClean="0"/>
            <a:t>Logowanie braku komunikacji </a:t>
          </a:r>
          <a:r>
            <a:rPr lang="pl-PL" dirty="0" smtClean="0"/>
            <a:t>z urządzeniem.</a:t>
          </a:r>
          <a:endParaRPr lang="pl-PL" dirty="0"/>
        </a:p>
      </dgm:t>
    </dgm:pt>
    <dgm:pt modelId="{7DF39BAE-ED91-43B9-8914-59B3A57B0C22}" type="parTrans" cxnId="{FFC1CB0B-926F-46A6-9EA5-00ECA3BEF0CD}">
      <dgm:prSet/>
      <dgm:spPr/>
      <dgm:t>
        <a:bodyPr/>
        <a:lstStyle/>
        <a:p>
          <a:endParaRPr lang="pl-PL"/>
        </a:p>
      </dgm:t>
    </dgm:pt>
    <dgm:pt modelId="{266B1265-3291-4798-9203-1A948255A4B5}" type="sibTrans" cxnId="{FFC1CB0B-926F-46A6-9EA5-00ECA3BEF0CD}">
      <dgm:prSet/>
      <dgm:spPr/>
      <dgm:t>
        <a:bodyPr/>
        <a:lstStyle/>
        <a:p>
          <a:endParaRPr lang="pl-PL"/>
        </a:p>
      </dgm:t>
    </dgm:pt>
    <dgm:pt modelId="{F0806A9E-8502-4872-9B2A-615CE3506E55}" type="pres">
      <dgm:prSet presAssocID="{6B5DBA5D-3990-4303-85DE-BEFD1E17609D}" presName="Name0" presStyleCnt="0">
        <dgm:presLayoutVars>
          <dgm:dir/>
          <dgm:resizeHandles val="exact"/>
        </dgm:presLayoutVars>
      </dgm:prSet>
      <dgm:spPr/>
      <dgm:t>
        <a:bodyPr/>
        <a:lstStyle/>
        <a:p>
          <a:endParaRPr lang="pl-PL"/>
        </a:p>
      </dgm:t>
    </dgm:pt>
    <dgm:pt modelId="{97AC302B-21F3-4557-BFC2-991C45AE079F}" type="pres">
      <dgm:prSet presAssocID="{6B5DBA5D-3990-4303-85DE-BEFD1E17609D}" presName="fgShape" presStyleLbl="fgShp" presStyleIdx="0" presStyleCnt="1"/>
      <dgm:spPr/>
      <dgm:t>
        <a:bodyPr/>
        <a:lstStyle/>
        <a:p>
          <a:endParaRPr lang="pl-PL"/>
        </a:p>
      </dgm:t>
    </dgm:pt>
    <dgm:pt modelId="{D5C68F7C-C455-47AD-82AB-77C5935F6057}" type="pres">
      <dgm:prSet presAssocID="{6B5DBA5D-3990-4303-85DE-BEFD1E17609D}" presName="linComp" presStyleCnt="0"/>
      <dgm:spPr/>
      <dgm:t>
        <a:bodyPr/>
        <a:lstStyle/>
        <a:p>
          <a:endParaRPr lang="pl-PL"/>
        </a:p>
      </dgm:t>
    </dgm:pt>
    <dgm:pt modelId="{46CEA8F2-9940-45FF-BBA7-38428B9410B3}" type="pres">
      <dgm:prSet presAssocID="{3BB4C44A-C6CE-4DAD-9378-6E801D5E4847}" presName="compNode" presStyleCnt="0"/>
      <dgm:spPr/>
      <dgm:t>
        <a:bodyPr/>
        <a:lstStyle/>
        <a:p>
          <a:endParaRPr lang="pl-PL"/>
        </a:p>
      </dgm:t>
    </dgm:pt>
    <dgm:pt modelId="{5AA8A521-6153-40F2-9BBB-D6D04835B354}" type="pres">
      <dgm:prSet presAssocID="{3BB4C44A-C6CE-4DAD-9378-6E801D5E4847}" presName="bkgdShape" presStyleLbl="node1" presStyleIdx="0" presStyleCnt="1"/>
      <dgm:spPr/>
      <dgm:t>
        <a:bodyPr/>
        <a:lstStyle/>
        <a:p>
          <a:endParaRPr lang="pl-PL"/>
        </a:p>
      </dgm:t>
    </dgm:pt>
    <dgm:pt modelId="{8ADB766C-19BA-4C3D-B8D6-DB7D4378C5E1}" type="pres">
      <dgm:prSet presAssocID="{3BB4C44A-C6CE-4DAD-9378-6E801D5E4847}" presName="nodeTx" presStyleLbl="node1" presStyleIdx="0" presStyleCnt="1">
        <dgm:presLayoutVars>
          <dgm:bulletEnabled val="1"/>
        </dgm:presLayoutVars>
      </dgm:prSet>
      <dgm:spPr/>
      <dgm:t>
        <a:bodyPr/>
        <a:lstStyle/>
        <a:p>
          <a:endParaRPr lang="pl-PL"/>
        </a:p>
      </dgm:t>
    </dgm:pt>
    <dgm:pt modelId="{267054EA-3C50-476E-9391-6BA3D9344407}" type="pres">
      <dgm:prSet presAssocID="{3BB4C44A-C6CE-4DAD-9378-6E801D5E4847}" presName="invisiNode" presStyleLbl="node1" presStyleIdx="0" presStyleCnt="1"/>
      <dgm:spPr/>
      <dgm:t>
        <a:bodyPr/>
        <a:lstStyle/>
        <a:p>
          <a:endParaRPr lang="pl-PL"/>
        </a:p>
      </dgm:t>
    </dgm:pt>
    <dgm:pt modelId="{68E66D03-35AB-451B-B251-995C9B7B03A5}" type="pres">
      <dgm:prSet presAssocID="{3BB4C44A-C6CE-4DAD-9378-6E801D5E4847}" presName="imagNode" presStyleLbl="fgImgPlace1" presStyleIdx="0" presStyleCnt="1"/>
      <dgm:spPr>
        <a:blipFill>
          <a:blip xmlns:r="http://schemas.openxmlformats.org/officeDocument/2006/relationships" r:embed="rId1">
            <a:duotone>
              <a:schemeClr val="accent2">
                <a:hueOff val="0"/>
                <a:satOff val="0"/>
                <a:lumOff val="0"/>
                <a:alphaOff val="0"/>
                <a:shade val="20000"/>
                <a:satMod val="200000"/>
              </a:schemeClr>
              <a:schemeClr val="accent2">
                <a:hueOff val="0"/>
                <a:satOff val="0"/>
                <a:lumOff val="0"/>
                <a:alphaOff val="0"/>
                <a:tint val="12000"/>
                <a:satMod val="190000"/>
              </a:schemeClr>
            </a:duotone>
            <a:extLst>
              <a:ext uri="{28A0092B-C50C-407E-A947-70E740481C1C}">
                <a14:useLocalDpi xmlns:a14="http://schemas.microsoft.com/office/drawing/2010/main" val="0"/>
              </a:ext>
            </a:extLst>
          </a:blip>
          <a:srcRect/>
          <a:stretch>
            <a:fillRect l="-314000" r="-314000"/>
          </a:stretch>
        </a:blipFill>
      </dgm:spPr>
      <dgm:t>
        <a:bodyPr/>
        <a:lstStyle/>
        <a:p>
          <a:endParaRPr lang="pl-PL"/>
        </a:p>
      </dgm:t>
    </dgm:pt>
  </dgm:ptLst>
  <dgm:cxnLst>
    <dgm:cxn modelId="{FFC1CB0B-926F-46A6-9EA5-00ECA3BEF0CD}" srcId="{6B5DBA5D-3990-4303-85DE-BEFD1E17609D}" destId="{3BB4C44A-C6CE-4DAD-9378-6E801D5E4847}" srcOrd="0" destOrd="0" parTransId="{7DF39BAE-ED91-43B9-8914-59B3A57B0C22}" sibTransId="{266B1265-3291-4798-9203-1A948255A4B5}"/>
    <dgm:cxn modelId="{B0971CED-7222-440C-AABB-634AF7453CA3}" type="presOf" srcId="{3BB4C44A-C6CE-4DAD-9378-6E801D5E4847}" destId="{5AA8A521-6153-40F2-9BBB-D6D04835B354}" srcOrd="0" destOrd="0" presId="urn:microsoft.com/office/officeart/2005/8/layout/hList7"/>
    <dgm:cxn modelId="{3377B4A3-472E-4314-A81D-1D369841185C}" type="presOf" srcId="{6B5DBA5D-3990-4303-85DE-BEFD1E17609D}" destId="{F0806A9E-8502-4872-9B2A-615CE3506E55}" srcOrd="0" destOrd="0" presId="urn:microsoft.com/office/officeart/2005/8/layout/hList7"/>
    <dgm:cxn modelId="{F4EC6E7B-3891-4078-BB4B-EDF85AA05C65}" type="presOf" srcId="{3BB4C44A-C6CE-4DAD-9378-6E801D5E4847}" destId="{8ADB766C-19BA-4C3D-B8D6-DB7D4378C5E1}" srcOrd="1" destOrd="0" presId="urn:microsoft.com/office/officeart/2005/8/layout/hList7"/>
    <dgm:cxn modelId="{CAD05EA7-7649-4467-9794-B432DC07C598}" type="presParOf" srcId="{F0806A9E-8502-4872-9B2A-615CE3506E55}" destId="{97AC302B-21F3-4557-BFC2-991C45AE079F}" srcOrd="0" destOrd="0" presId="urn:microsoft.com/office/officeart/2005/8/layout/hList7"/>
    <dgm:cxn modelId="{C27EF823-8064-45E8-A9F4-BDDA1CB7D615}" type="presParOf" srcId="{F0806A9E-8502-4872-9B2A-615CE3506E55}" destId="{D5C68F7C-C455-47AD-82AB-77C5935F6057}" srcOrd="1" destOrd="0" presId="urn:microsoft.com/office/officeart/2005/8/layout/hList7"/>
    <dgm:cxn modelId="{626C2A52-C2AC-4018-B02B-47519FE34F5E}" type="presParOf" srcId="{D5C68F7C-C455-47AD-82AB-77C5935F6057}" destId="{46CEA8F2-9940-45FF-BBA7-38428B9410B3}" srcOrd="0" destOrd="0" presId="urn:microsoft.com/office/officeart/2005/8/layout/hList7"/>
    <dgm:cxn modelId="{C9337413-7EBA-4CCB-BF4E-CCC10952843B}" type="presParOf" srcId="{46CEA8F2-9940-45FF-BBA7-38428B9410B3}" destId="{5AA8A521-6153-40F2-9BBB-D6D04835B354}" srcOrd="0" destOrd="0" presId="urn:microsoft.com/office/officeart/2005/8/layout/hList7"/>
    <dgm:cxn modelId="{FF28E378-C41B-4EE0-B25E-B5D78D15C047}" type="presParOf" srcId="{46CEA8F2-9940-45FF-BBA7-38428B9410B3}" destId="{8ADB766C-19BA-4C3D-B8D6-DB7D4378C5E1}" srcOrd="1" destOrd="0" presId="urn:microsoft.com/office/officeart/2005/8/layout/hList7"/>
    <dgm:cxn modelId="{19F45887-4442-4AB6-8D25-2E572CF87F41}" type="presParOf" srcId="{46CEA8F2-9940-45FF-BBA7-38428B9410B3}" destId="{267054EA-3C50-476E-9391-6BA3D9344407}" srcOrd="2" destOrd="0" presId="urn:microsoft.com/office/officeart/2005/8/layout/hList7"/>
    <dgm:cxn modelId="{D720AF03-E638-4FAD-AC4B-0CFC55C58038}" type="presParOf" srcId="{46CEA8F2-9940-45FF-BBA7-38428B9410B3}" destId="{68E66D03-35AB-451B-B251-995C9B7B03A5}" srcOrd="3" destOrd="0" presId="urn:microsoft.com/office/officeart/2005/8/layout/hList7"/>
  </dgm:cxnLst>
  <dgm:bg/>
  <dgm:whole/>
  <dgm:extLst>
    <a:ext uri="http://schemas.microsoft.com/office/drawing/2008/diagram">
      <dsp:dataModelExt xmlns:dsp="http://schemas.microsoft.com/office/drawing/2008/diagram" relId="rId10" minVer="http://schemas.openxmlformats.org/drawingml/2006/diagram"/>
    </a:ext>
    <a:ext uri="{C62137D5-CB1D-491B-B009-E17868A290BF}">
      <dgm14:recolorImg xmlns:dgm14="http://schemas.microsoft.com/office/drawing/2010/diagram" val="1"/>
    </a:ext>
  </dgm:extLst>
</dgm:dataModel>
</file>

<file path=ppt/diagrams/data7.xml><?xml version="1.0" encoding="utf-8"?>
<dgm:dataModel xmlns:dgm="http://schemas.openxmlformats.org/drawingml/2006/diagram" xmlns:a="http://schemas.openxmlformats.org/drawingml/2006/main">
  <dgm:ptLst>
    <dgm:pt modelId="{5ED61E9F-1DE2-48DB-B8A9-8837FE41283A}" type="doc">
      <dgm:prSet loTypeId="urn:microsoft.com/office/officeart/2005/8/layout/hList7" loCatId="list" qsTypeId="urn:microsoft.com/office/officeart/2005/8/quickstyle/simple1" qsCatId="simple" csTypeId="urn:microsoft.com/office/officeart/2005/8/colors/accent2_1" csCatId="accent2" phldr="1"/>
      <dgm:spPr/>
    </dgm:pt>
    <dgm:pt modelId="{A7AE44DA-1792-4B2D-8963-94314B5DC744}">
      <dgm:prSet phldrT="[Tekst]"/>
      <dgm:spPr/>
      <dgm:t>
        <a:bodyPr/>
        <a:lstStyle/>
        <a:p>
          <a:r>
            <a:rPr lang="pl-PL" dirty="0" smtClean="0"/>
            <a:t>Sterowanie oświetleniem</a:t>
          </a:r>
          <a:br>
            <a:rPr lang="pl-PL" dirty="0" smtClean="0"/>
          </a:br>
          <a:r>
            <a:rPr lang="pl-PL" dirty="0" smtClean="0"/>
            <a:t/>
          </a:r>
          <a:br>
            <a:rPr lang="pl-PL" dirty="0" smtClean="0"/>
          </a:br>
          <a:r>
            <a:rPr lang="pl-PL" dirty="0" smtClean="0"/>
            <a:t>Możliwość wysterowania obwodów oświetleniowych z ustawieniem trybu załączania</a:t>
          </a:r>
          <a:br>
            <a:rPr lang="pl-PL" dirty="0" smtClean="0"/>
          </a:br>
          <a:r>
            <a:rPr lang="pl-PL" dirty="0" smtClean="0"/>
            <a:t> (ręcznie lub według harmonogramu</a:t>
          </a:r>
          <a:r>
            <a:rPr lang="pl-PL" dirty="0" smtClean="0"/>
            <a:t>).</a:t>
          </a:r>
          <a:endParaRPr lang="pl-PL" dirty="0"/>
        </a:p>
      </dgm:t>
    </dgm:pt>
    <dgm:pt modelId="{F898A61D-A8DC-4778-B1C2-60F3A1A39DBB}" type="parTrans" cxnId="{E814B340-2907-4D48-8E98-6A0306E6598D}">
      <dgm:prSet/>
      <dgm:spPr/>
      <dgm:t>
        <a:bodyPr/>
        <a:lstStyle/>
        <a:p>
          <a:endParaRPr lang="pl-PL"/>
        </a:p>
      </dgm:t>
    </dgm:pt>
    <dgm:pt modelId="{65C5532B-32F2-4364-99D2-E71C35CB1B3C}" type="sibTrans" cxnId="{E814B340-2907-4D48-8E98-6A0306E6598D}">
      <dgm:prSet/>
      <dgm:spPr/>
      <dgm:t>
        <a:bodyPr/>
        <a:lstStyle/>
        <a:p>
          <a:endParaRPr lang="pl-PL"/>
        </a:p>
      </dgm:t>
    </dgm:pt>
    <dgm:pt modelId="{F2BD6C6D-DD5B-49F6-94B4-295E6B3E594E}" type="pres">
      <dgm:prSet presAssocID="{5ED61E9F-1DE2-48DB-B8A9-8837FE41283A}" presName="Name0" presStyleCnt="0">
        <dgm:presLayoutVars>
          <dgm:dir/>
          <dgm:resizeHandles val="exact"/>
        </dgm:presLayoutVars>
      </dgm:prSet>
      <dgm:spPr/>
    </dgm:pt>
    <dgm:pt modelId="{BFA9AF66-BCB5-404E-8169-6970EE828C16}" type="pres">
      <dgm:prSet presAssocID="{5ED61E9F-1DE2-48DB-B8A9-8837FE41283A}" presName="fgShape" presStyleLbl="fgShp" presStyleIdx="0" presStyleCnt="1"/>
      <dgm:spPr/>
    </dgm:pt>
    <dgm:pt modelId="{BE2D1D9D-0033-4D5F-BEC8-BF07EB737B9E}" type="pres">
      <dgm:prSet presAssocID="{5ED61E9F-1DE2-48DB-B8A9-8837FE41283A}" presName="linComp" presStyleCnt="0"/>
      <dgm:spPr/>
    </dgm:pt>
    <dgm:pt modelId="{3098DF56-25E0-43BE-80E5-FAC6D674A2C6}" type="pres">
      <dgm:prSet presAssocID="{A7AE44DA-1792-4B2D-8963-94314B5DC744}" presName="compNode" presStyleCnt="0"/>
      <dgm:spPr/>
    </dgm:pt>
    <dgm:pt modelId="{D2EAE60F-24C3-44B5-AE14-C79EA8159727}" type="pres">
      <dgm:prSet presAssocID="{A7AE44DA-1792-4B2D-8963-94314B5DC744}" presName="bkgdShape" presStyleLbl="node1" presStyleIdx="0" presStyleCnt="1" custScaleX="100000" custLinFactNeighborX="3410"/>
      <dgm:spPr/>
      <dgm:t>
        <a:bodyPr/>
        <a:lstStyle/>
        <a:p>
          <a:endParaRPr lang="pl-PL"/>
        </a:p>
      </dgm:t>
    </dgm:pt>
    <dgm:pt modelId="{76F6719A-118A-439B-A8DC-50CB9BD9FA1F}" type="pres">
      <dgm:prSet presAssocID="{A7AE44DA-1792-4B2D-8963-94314B5DC744}" presName="nodeTx" presStyleLbl="node1" presStyleIdx="0" presStyleCnt="1">
        <dgm:presLayoutVars>
          <dgm:bulletEnabled val="1"/>
        </dgm:presLayoutVars>
      </dgm:prSet>
      <dgm:spPr/>
      <dgm:t>
        <a:bodyPr/>
        <a:lstStyle/>
        <a:p>
          <a:endParaRPr lang="pl-PL"/>
        </a:p>
      </dgm:t>
    </dgm:pt>
    <dgm:pt modelId="{CCF65E7E-EC6C-4A7F-A678-57156EE3C606}" type="pres">
      <dgm:prSet presAssocID="{A7AE44DA-1792-4B2D-8963-94314B5DC744}" presName="invisiNode" presStyleLbl="node1" presStyleIdx="0" presStyleCnt="1"/>
      <dgm:spPr/>
    </dgm:pt>
    <dgm:pt modelId="{F0F9F911-684E-45BF-A602-434B58C991D7}" type="pres">
      <dgm:prSet presAssocID="{A7AE44DA-1792-4B2D-8963-94314B5DC744}" presName="imagNode" presStyleLbl="fgImgPlace1" presStyleIdx="0" presStyleCnt="1"/>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10000" r="-10000"/>
          </a:stretch>
        </a:blipFill>
      </dgm:spPr>
    </dgm:pt>
  </dgm:ptLst>
  <dgm:cxnLst>
    <dgm:cxn modelId="{E814B340-2907-4D48-8E98-6A0306E6598D}" srcId="{5ED61E9F-1DE2-48DB-B8A9-8837FE41283A}" destId="{A7AE44DA-1792-4B2D-8963-94314B5DC744}" srcOrd="0" destOrd="0" parTransId="{F898A61D-A8DC-4778-B1C2-60F3A1A39DBB}" sibTransId="{65C5532B-32F2-4364-99D2-E71C35CB1B3C}"/>
    <dgm:cxn modelId="{C96EB386-018D-4708-83EF-188814DE3D92}" type="presOf" srcId="{A7AE44DA-1792-4B2D-8963-94314B5DC744}" destId="{76F6719A-118A-439B-A8DC-50CB9BD9FA1F}" srcOrd="1" destOrd="0" presId="urn:microsoft.com/office/officeart/2005/8/layout/hList7"/>
    <dgm:cxn modelId="{155F0BB1-B689-47C8-AB60-A0608E738189}" type="presOf" srcId="{5ED61E9F-1DE2-48DB-B8A9-8837FE41283A}" destId="{F2BD6C6D-DD5B-49F6-94B4-295E6B3E594E}" srcOrd="0" destOrd="0" presId="urn:microsoft.com/office/officeart/2005/8/layout/hList7"/>
    <dgm:cxn modelId="{2FAC9A31-0B4B-45A1-A0ED-D2B1439C1F85}" type="presOf" srcId="{A7AE44DA-1792-4B2D-8963-94314B5DC744}" destId="{D2EAE60F-24C3-44B5-AE14-C79EA8159727}" srcOrd="0" destOrd="0" presId="urn:microsoft.com/office/officeart/2005/8/layout/hList7"/>
    <dgm:cxn modelId="{20239A56-048A-4AD9-B671-AAED6D6256EE}" type="presParOf" srcId="{F2BD6C6D-DD5B-49F6-94B4-295E6B3E594E}" destId="{BFA9AF66-BCB5-404E-8169-6970EE828C16}" srcOrd="0" destOrd="0" presId="urn:microsoft.com/office/officeart/2005/8/layout/hList7"/>
    <dgm:cxn modelId="{FE6A8365-1D0A-448E-A2E7-7CA7638F712C}" type="presParOf" srcId="{F2BD6C6D-DD5B-49F6-94B4-295E6B3E594E}" destId="{BE2D1D9D-0033-4D5F-BEC8-BF07EB737B9E}" srcOrd="1" destOrd="0" presId="urn:microsoft.com/office/officeart/2005/8/layout/hList7"/>
    <dgm:cxn modelId="{8C4744E9-BF90-4BC6-8CDA-AF9BEC142A28}" type="presParOf" srcId="{BE2D1D9D-0033-4D5F-BEC8-BF07EB737B9E}" destId="{3098DF56-25E0-43BE-80E5-FAC6D674A2C6}" srcOrd="0" destOrd="0" presId="urn:microsoft.com/office/officeart/2005/8/layout/hList7"/>
    <dgm:cxn modelId="{91442131-D564-42CE-AD6C-61FDEFB3A506}" type="presParOf" srcId="{3098DF56-25E0-43BE-80E5-FAC6D674A2C6}" destId="{D2EAE60F-24C3-44B5-AE14-C79EA8159727}" srcOrd="0" destOrd="0" presId="urn:microsoft.com/office/officeart/2005/8/layout/hList7"/>
    <dgm:cxn modelId="{B756DA1E-AA4C-46A1-90C3-BC39BA0EDB6F}" type="presParOf" srcId="{3098DF56-25E0-43BE-80E5-FAC6D674A2C6}" destId="{76F6719A-118A-439B-A8DC-50CB9BD9FA1F}" srcOrd="1" destOrd="0" presId="urn:microsoft.com/office/officeart/2005/8/layout/hList7"/>
    <dgm:cxn modelId="{E8D34FA4-3214-4864-A917-DE2C86780E3E}" type="presParOf" srcId="{3098DF56-25E0-43BE-80E5-FAC6D674A2C6}" destId="{CCF65E7E-EC6C-4A7F-A678-57156EE3C606}" srcOrd="2" destOrd="0" presId="urn:microsoft.com/office/officeart/2005/8/layout/hList7"/>
    <dgm:cxn modelId="{A0D6805B-1087-4325-B392-21023B5F18ED}" type="presParOf" srcId="{3098DF56-25E0-43BE-80E5-FAC6D674A2C6}" destId="{F0F9F911-684E-45BF-A602-434B58C991D7}" srcOrd="3" destOrd="0" presId="urn:microsoft.com/office/officeart/2005/8/layout/hList7"/>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E373CE4-B10C-4B82-8695-903AB269BBAC}" type="doc">
      <dgm:prSet loTypeId="urn:microsoft.com/office/officeart/2005/8/layout/hList7" loCatId="list" qsTypeId="urn:microsoft.com/office/officeart/2005/8/quickstyle/simple1" qsCatId="simple" csTypeId="urn:microsoft.com/office/officeart/2005/8/colors/accent2_1" csCatId="accent2" phldr="1"/>
      <dgm:spPr/>
    </dgm:pt>
    <dgm:pt modelId="{02138F88-549E-4356-9272-36D01D162A01}">
      <dgm:prSet phldrT="[Tekst]" custT="1"/>
      <dgm:spPr/>
      <dgm:t>
        <a:bodyPr/>
        <a:lstStyle/>
        <a:p>
          <a:r>
            <a:rPr lang="pl-PL" sz="1200" dirty="0" smtClean="0"/>
            <a:t>Odczyt stanu liczników</a:t>
          </a:r>
          <a:br>
            <a:rPr lang="pl-PL" sz="1200" dirty="0" smtClean="0"/>
          </a:br>
          <a:r>
            <a:rPr lang="pl-PL" sz="1200" dirty="0" smtClean="0"/>
            <a:t/>
          </a:r>
          <a:br>
            <a:rPr lang="pl-PL" sz="1200" dirty="0" smtClean="0"/>
          </a:br>
          <a:r>
            <a:rPr lang="pl-PL" sz="1200" dirty="0" smtClean="0"/>
            <a:t>Możliwość odczytów stanu liczników wody, ciepła, chłodu i energii elektrycznej z funkcją eksportu do MS Excel w formie tabeli. </a:t>
          </a:r>
          <a:endParaRPr lang="pl-PL" sz="1200" dirty="0"/>
        </a:p>
      </dgm:t>
    </dgm:pt>
    <dgm:pt modelId="{DE2D978A-E23D-40DB-A17E-5C55A8658FB5}" type="parTrans" cxnId="{BA0C73A1-2662-487F-9A6A-37B0A87BB33C}">
      <dgm:prSet/>
      <dgm:spPr/>
      <dgm:t>
        <a:bodyPr/>
        <a:lstStyle/>
        <a:p>
          <a:endParaRPr lang="pl-PL"/>
        </a:p>
      </dgm:t>
    </dgm:pt>
    <dgm:pt modelId="{90875309-6BB3-458E-89B8-7B3F57BAC351}" type="sibTrans" cxnId="{BA0C73A1-2662-487F-9A6A-37B0A87BB33C}">
      <dgm:prSet/>
      <dgm:spPr/>
      <dgm:t>
        <a:bodyPr/>
        <a:lstStyle/>
        <a:p>
          <a:endParaRPr lang="pl-PL"/>
        </a:p>
      </dgm:t>
    </dgm:pt>
    <dgm:pt modelId="{1FD7FE89-4009-497D-8B72-295B63621D09}" type="pres">
      <dgm:prSet presAssocID="{DE373CE4-B10C-4B82-8695-903AB269BBAC}" presName="Name0" presStyleCnt="0">
        <dgm:presLayoutVars>
          <dgm:dir/>
          <dgm:resizeHandles val="exact"/>
        </dgm:presLayoutVars>
      </dgm:prSet>
      <dgm:spPr/>
    </dgm:pt>
    <dgm:pt modelId="{60FB14D2-9B3E-4B23-8F0B-4E934F64E15A}" type="pres">
      <dgm:prSet presAssocID="{DE373CE4-B10C-4B82-8695-903AB269BBAC}" presName="fgShape" presStyleLbl="fgShp" presStyleIdx="0" presStyleCnt="1"/>
      <dgm:spPr/>
    </dgm:pt>
    <dgm:pt modelId="{0A60E44A-53B1-440B-A3BF-30770F2A0095}" type="pres">
      <dgm:prSet presAssocID="{DE373CE4-B10C-4B82-8695-903AB269BBAC}" presName="linComp" presStyleCnt="0"/>
      <dgm:spPr/>
    </dgm:pt>
    <dgm:pt modelId="{67A09EB2-6264-4FA9-8440-DC223BD04ED6}" type="pres">
      <dgm:prSet presAssocID="{02138F88-549E-4356-9272-36D01D162A01}" presName="compNode" presStyleCnt="0"/>
      <dgm:spPr/>
    </dgm:pt>
    <dgm:pt modelId="{593CF045-5076-4043-A2E4-EC4412774291}" type="pres">
      <dgm:prSet presAssocID="{02138F88-549E-4356-9272-36D01D162A01}" presName="bkgdShape" presStyleLbl="node1" presStyleIdx="0" presStyleCnt="1" custLinFactNeighborX="64341" custLinFactNeighborY="9247"/>
      <dgm:spPr/>
      <dgm:t>
        <a:bodyPr/>
        <a:lstStyle/>
        <a:p>
          <a:endParaRPr lang="pl-PL"/>
        </a:p>
      </dgm:t>
    </dgm:pt>
    <dgm:pt modelId="{2724883A-8ADE-4272-84E8-0C56D97FEA44}" type="pres">
      <dgm:prSet presAssocID="{02138F88-549E-4356-9272-36D01D162A01}" presName="nodeTx" presStyleLbl="node1" presStyleIdx="0" presStyleCnt="1">
        <dgm:presLayoutVars>
          <dgm:bulletEnabled val="1"/>
        </dgm:presLayoutVars>
      </dgm:prSet>
      <dgm:spPr/>
      <dgm:t>
        <a:bodyPr/>
        <a:lstStyle/>
        <a:p>
          <a:endParaRPr lang="pl-PL"/>
        </a:p>
      </dgm:t>
    </dgm:pt>
    <dgm:pt modelId="{60397C78-CBF2-4690-B271-E9C631408BB4}" type="pres">
      <dgm:prSet presAssocID="{02138F88-549E-4356-9272-36D01D162A01}" presName="invisiNode" presStyleLbl="node1" presStyleIdx="0" presStyleCnt="1"/>
      <dgm:spPr/>
    </dgm:pt>
    <dgm:pt modelId="{933999AA-B381-454F-BCB8-4899EED66756}" type="pres">
      <dgm:prSet presAssocID="{02138F88-549E-4356-9272-36D01D162A01}" presName="imagNode" presStyleLbl="fgImgPlace1" presStyleIdx="0" presStyleCnt="1"/>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39000" r="-39000"/>
          </a:stretch>
        </a:blipFill>
      </dgm:spPr>
    </dgm:pt>
  </dgm:ptLst>
  <dgm:cxnLst>
    <dgm:cxn modelId="{654D2E23-A1E9-41FE-A669-FF61EF754B74}" type="presOf" srcId="{DE373CE4-B10C-4B82-8695-903AB269BBAC}" destId="{1FD7FE89-4009-497D-8B72-295B63621D09}" srcOrd="0" destOrd="0" presId="urn:microsoft.com/office/officeart/2005/8/layout/hList7"/>
    <dgm:cxn modelId="{BA0C73A1-2662-487F-9A6A-37B0A87BB33C}" srcId="{DE373CE4-B10C-4B82-8695-903AB269BBAC}" destId="{02138F88-549E-4356-9272-36D01D162A01}" srcOrd="0" destOrd="0" parTransId="{DE2D978A-E23D-40DB-A17E-5C55A8658FB5}" sibTransId="{90875309-6BB3-458E-89B8-7B3F57BAC351}"/>
    <dgm:cxn modelId="{08E0B270-555A-457B-8F26-63FE22313F34}" type="presOf" srcId="{02138F88-549E-4356-9272-36D01D162A01}" destId="{2724883A-8ADE-4272-84E8-0C56D97FEA44}" srcOrd="1" destOrd="0" presId="urn:microsoft.com/office/officeart/2005/8/layout/hList7"/>
    <dgm:cxn modelId="{6B8258B5-0150-476A-8073-4BE33887920E}" type="presOf" srcId="{02138F88-549E-4356-9272-36D01D162A01}" destId="{593CF045-5076-4043-A2E4-EC4412774291}" srcOrd="0" destOrd="0" presId="urn:microsoft.com/office/officeart/2005/8/layout/hList7"/>
    <dgm:cxn modelId="{315A35AF-E965-4BC9-8BB1-9D43E7579CC5}" type="presParOf" srcId="{1FD7FE89-4009-497D-8B72-295B63621D09}" destId="{60FB14D2-9B3E-4B23-8F0B-4E934F64E15A}" srcOrd="0" destOrd="0" presId="urn:microsoft.com/office/officeart/2005/8/layout/hList7"/>
    <dgm:cxn modelId="{9097EED4-332A-4393-A2D5-78CADD78F84E}" type="presParOf" srcId="{1FD7FE89-4009-497D-8B72-295B63621D09}" destId="{0A60E44A-53B1-440B-A3BF-30770F2A0095}" srcOrd="1" destOrd="0" presId="urn:microsoft.com/office/officeart/2005/8/layout/hList7"/>
    <dgm:cxn modelId="{3FBB957C-0B30-4DDE-812F-DF5765103405}" type="presParOf" srcId="{0A60E44A-53B1-440B-A3BF-30770F2A0095}" destId="{67A09EB2-6264-4FA9-8440-DC223BD04ED6}" srcOrd="0" destOrd="0" presId="urn:microsoft.com/office/officeart/2005/8/layout/hList7"/>
    <dgm:cxn modelId="{C0B6519C-8F84-466C-BFE6-7652361843EF}" type="presParOf" srcId="{67A09EB2-6264-4FA9-8440-DC223BD04ED6}" destId="{593CF045-5076-4043-A2E4-EC4412774291}" srcOrd="0" destOrd="0" presId="urn:microsoft.com/office/officeart/2005/8/layout/hList7"/>
    <dgm:cxn modelId="{191BF644-A72B-423D-B960-AB7A3F20B03A}" type="presParOf" srcId="{67A09EB2-6264-4FA9-8440-DC223BD04ED6}" destId="{2724883A-8ADE-4272-84E8-0C56D97FEA44}" srcOrd="1" destOrd="0" presId="urn:microsoft.com/office/officeart/2005/8/layout/hList7"/>
    <dgm:cxn modelId="{760C046C-31CB-4699-9D55-46345F21E8E2}" type="presParOf" srcId="{67A09EB2-6264-4FA9-8440-DC223BD04ED6}" destId="{60397C78-CBF2-4690-B271-E9C631408BB4}" srcOrd="2" destOrd="0" presId="urn:microsoft.com/office/officeart/2005/8/layout/hList7"/>
    <dgm:cxn modelId="{E7378B20-133B-460E-B84D-E547909FBB0D}" type="presParOf" srcId="{67A09EB2-6264-4FA9-8440-DC223BD04ED6}" destId="{933999AA-B381-454F-BCB8-4899EED66756}" srcOrd="3" destOrd="0" presId="urn:microsoft.com/office/officeart/2005/8/layout/hList7"/>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E373CE4-B10C-4B82-8695-903AB269BBAC}" type="doc">
      <dgm:prSet loTypeId="urn:microsoft.com/office/officeart/2005/8/layout/hList7" loCatId="list" qsTypeId="urn:microsoft.com/office/officeart/2005/8/quickstyle/simple1" qsCatId="simple" csTypeId="urn:microsoft.com/office/officeart/2005/8/colors/accent2_1" csCatId="accent2" phldr="1"/>
      <dgm:spPr/>
    </dgm:pt>
    <dgm:pt modelId="{02138F88-549E-4356-9272-36D01D162A01}">
      <dgm:prSet phldrT="[Tekst]" custT="1"/>
      <dgm:spPr/>
      <dgm:t>
        <a:bodyPr/>
        <a:lstStyle/>
        <a:p>
          <a:r>
            <a:rPr lang="pl-PL" sz="1200" dirty="0" smtClean="0"/>
            <a:t>Kurtyny powietrzne</a:t>
          </a:r>
          <a:br>
            <a:rPr lang="pl-PL" sz="1200" dirty="0" smtClean="0"/>
          </a:br>
          <a:r>
            <a:rPr lang="pl-PL" sz="1200" dirty="0" smtClean="0"/>
            <a:t/>
          </a:r>
          <a:br>
            <a:rPr lang="pl-PL" sz="1200" dirty="0" smtClean="0"/>
          </a:br>
          <a:r>
            <a:rPr lang="pl-PL" sz="1200" dirty="0" smtClean="0"/>
            <a:t>Możliwość ustawienia progu załączania / wyłączania, trybu pracy oraz monitorowania pracy kurtyn powietrznych na terenie całego obiektu.  </a:t>
          </a:r>
          <a:endParaRPr lang="pl-PL" sz="1200" dirty="0"/>
        </a:p>
      </dgm:t>
    </dgm:pt>
    <dgm:pt modelId="{DE2D978A-E23D-40DB-A17E-5C55A8658FB5}" type="parTrans" cxnId="{BA0C73A1-2662-487F-9A6A-37B0A87BB33C}">
      <dgm:prSet/>
      <dgm:spPr/>
      <dgm:t>
        <a:bodyPr/>
        <a:lstStyle/>
        <a:p>
          <a:endParaRPr lang="pl-PL"/>
        </a:p>
      </dgm:t>
    </dgm:pt>
    <dgm:pt modelId="{90875309-6BB3-458E-89B8-7B3F57BAC351}" type="sibTrans" cxnId="{BA0C73A1-2662-487F-9A6A-37B0A87BB33C}">
      <dgm:prSet/>
      <dgm:spPr/>
      <dgm:t>
        <a:bodyPr/>
        <a:lstStyle/>
        <a:p>
          <a:endParaRPr lang="pl-PL"/>
        </a:p>
      </dgm:t>
    </dgm:pt>
    <dgm:pt modelId="{1FD7FE89-4009-497D-8B72-295B63621D09}" type="pres">
      <dgm:prSet presAssocID="{DE373CE4-B10C-4B82-8695-903AB269BBAC}" presName="Name0" presStyleCnt="0">
        <dgm:presLayoutVars>
          <dgm:dir/>
          <dgm:resizeHandles val="exact"/>
        </dgm:presLayoutVars>
      </dgm:prSet>
      <dgm:spPr/>
    </dgm:pt>
    <dgm:pt modelId="{60FB14D2-9B3E-4B23-8F0B-4E934F64E15A}" type="pres">
      <dgm:prSet presAssocID="{DE373CE4-B10C-4B82-8695-903AB269BBAC}" presName="fgShape" presStyleLbl="fgShp" presStyleIdx="0" presStyleCnt="1"/>
      <dgm:spPr/>
    </dgm:pt>
    <dgm:pt modelId="{0A60E44A-53B1-440B-A3BF-30770F2A0095}" type="pres">
      <dgm:prSet presAssocID="{DE373CE4-B10C-4B82-8695-903AB269BBAC}" presName="linComp" presStyleCnt="0"/>
      <dgm:spPr/>
    </dgm:pt>
    <dgm:pt modelId="{67A09EB2-6264-4FA9-8440-DC223BD04ED6}" type="pres">
      <dgm:prSet presAssocID="{02138F88-549E-4356-9272-36D01D162A01}" presName="compNode" presStyleCnt="0"/>
      <dgm:spPr/>
    </dgm:pt>
    <dgm:pt modelId="{593CF045-5076-4043-A2E4-EC4412774291}" type="pres">
      <dgm:prSet presAssocID="{02138F88-549E-4356-9272-36D01D162A01}" presName="bkgdShape" presStyleLbl="node1" presStyleIdx="0" presStyleCnt="1" custLinFactNeighborX="64341" custLinFactNeighborY="9247"/>
      <dgm:spPr/>
      <dgm:t>
        <a:bodyPr/>
        <a:lstStyle/>
        <a:p>
          <a:endParaRPr lang="pl-PL"/>
        </a:p>
      </dgm:t>
    </dgm:pt>
    <dgm:pt modelId="{2724883A-8ADE-4272-84E8-0C56D97FEA44}" type="pres">
      <dgm:prSet presAssocID="{02138F88-549E-4356-9272-36D01D162A01}" presName="nodeTx" presStyleLbl="node1" presStyleIdx="0" presStyleCnt="1">
        <dgm:presLayoutVars>
          <dgm:bulletEnabled val="1"/>
        </dgm:presLayoutVars>
      </dgm:prSet>
      <dgm:spPr/>
      <dgm:t>
        <a:bodyPr/>
        <a:lstStyle/>
        <a:p>
          <a:endParaRPr lang="pl-PL"/>
        </a:p>
      </dgm:t>
    </dgm:pt>
    <dgm:pt modelId="{60397C78-CBF2-4690-B271-E9C631408BB4}" type="pres">
      <dgm:prSet presAssocID="{02138F88-549E-4356-9272-36D01D162A01}" presName="invisiNode" presStyleLbl="node1" presStyleIdx="0" presStyleCnt="1"/>
      <dgm:spPr/>
    </dgm:pt>
    <dgm:pt modelId="{933999AA-B381-454F-BCB8-4899EED66756}" type="pres">
      <dgm:prSet presAssocID="{02138F88-549E-4356-9272-36D01D162A01}" presName="imagNode" presStyleLbl="fgImgPlace1" presStyleIdx="0" presStyleCnt="1"/>
      <dgm:spPr>
        <a:blipFill rotWithShape="1">
          <a:blip xmlns:r="http://schemas.openxmlformats.org/officeDocument/2006/relationships" r:embed="rId1"/>
          <a:stretch>
            <a:fillRect/>
          </a:stretch>
        </a:blipFill>
      </dgm:spPr>
    </dgm:pt>
  </dgm:ptLst>
  <dgm:cxnLst>
    <dgm:cxn modelId="{A0484CE9-A916-47C7-B1D8-5C238C823362}" type="presOf" srcId="{02138F88-549E-4356-9272-36D01D162A01}" destId="{593CF045-5076-4043-A2E4-EC4412774291}" srcOrd="0" destOrd="0" presId="urn:microsoft.com/office/officeart/2005/8/layout/hList7"/>
    <dgm:cxn modelId="{D79E2492-E0B1-47AD-B507-9018F8935069}" type="presOf" srcId="{02138F88-549E-4356-9272-36D01D162A01}" destId="{2724883A-8ADE-4272-84E8-0C56D97FEA44}" srcOrd="1" destOrd="0" presId="urn:microsoft.com/office/officeart/2005/8/layout/hList7"/>
    <dgm:cxn modelId="{82420DF8-B32E-4761-B52E-D86DD05132EE}" type="presOf" srcId="{DE373CE4-B10C-4B82-8695-903AB269BBAC}" destId="{1FD7FE89-4009-497D-8B72-295B63621D09}" srcOrd="0" destOrd="0" presId="urn:microsoft.com/office/officeart/2005/8/layout/hList7"/>
    <dgm:cxn modelId="{BA0C73A1-2662-487F-9A6A-37B0A87BB33C}" srcId="{DE373CE4-B10C-4B82-8695-903AB269BBAC}" destId="{02138F88-549E-4356-9272-36D01D162A01}" srcOrd="0" destOrd="0" parTransId="{DE2D978A-E23D-40DB-A17E-5C55A8658FB5}" sibTransId="{90875309-6BB3-458E-89B8-7B3F57BAC351}"/>
    <dgm:cxn modelId="{B7A15F70-9098-4802-9498-D3DAC4167075}" type="presParOf" srcId="{1FD7FE89-4009-497D-8B72-295B63621D09}" destId="{60FB14D2-9B3E-4B23-8F0B-4E934F64E15A}" srcOrd="0" destOrd="0" presId="urn:microsoft.com/office/officeart/2005/8/layout/hList7"/>
    <dgm:cxn modelId="{632AB379-27F7-4F66-AF94-C03EAA1863F9}" type="presParOf" srcId="{1FD7FE89-4009-497D-8B72-295B63621D09}" destId="{0A60E44A-53B1-440B-A3BF-30770F2A0095}" srcOrd="1" destOrd="0" presId="urn:microsoft.com/office/officeart/2005/8/layout/hList7"/>
    <dgm:cxn modelId="{520FC41F-B8C7-413B-8754-DE4E0C5DDBA6}" type="presParOf" srcId="{0A60E44A-53B1-440B-A3BF-30770F2A0095}" destId="{67A09EB2-6264-4FA9-8440-DC223BD04ED6}" srcOrd="0" destOrd="0" presId="urn:microsoft.com/office/officeart/2005/8/layout/hList7"/>
    <dgm:cxn modelId="{FA4A9404-8A53-4916-BF52-38CAECB027A0}" type="presParOf" srcId="{67A09EB2-6264-4FA9-8440-DC223BD04ED6}" destId="{593CF045-5076-4043-A2E4-EC4412774291}" srcOrd="0" destOrd="0" presId="urn:microsoft.com/office/officeart/2005/8/layout/hList7"/>
    <dgm:cxn modelId="{9BA6DBDF-074C-43AA-A200-28B56A92DF36}" type="presParOf" srcId="{67A09EB2-6264-4FA9-8440-DC223BD04ED6}" destId="{2724883A-8ADE-4272-84E8-0C56D97FEA44}" srcOrd="1" destOrd="0" presId="urn:microsoft.com/office/officeart/2005/8/layout/hList7"/>
    <dgm:cxn modelId="{C13F3932-DC9C-4991-86D3-C192276E92AE}" type="presParOf" srcId="{67A09EB2-6264-4FA9-8440-DC223BD04ED6}" destId="{60397C78-CBF2-4690-B271-E9C631408BB4}" srcOrd="2" destOrd="0" presId="urn:microsoft.com/office/officeart/2005/8/layout/hList7"/>
    <dgm:cxn modelId="{BF0B57AA-2336-45BC-8EA2-0F5933758CE7}" type="presParOf" srcId="{67A09EB2-6264-4FA9-8440-DC223BD04ED6}" destId="{933999AA-B381-454F-BCB8-4899EED66756}" srcOrd="3" destOrd="0" presId="urn:microsoft.com/office/officeart/2005/8/layout/hList7"/>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E373CE4-B10C-4B82-8695-903AB269BBAC}" type="doc">
      <dgm:prSet loTypeId="urn:microsoft.com/office/officeart/2005/8/layout/hList7" loCatId="list" qsTypeId="urn:microsoft.com/office/officeart/2005/8/quickstyle/simple1" qsCatId="simple" csTypeId="urn:microsoft.com/office/officeart/2005/8/colors/accent2_1" csCatId="accent2" phldr="1"/>
      <dgm:spPr/>
    </dgm:pt>
    <dgm:pt modelId="{02138F88-549E-4356-9272-36D01D162A01}">
      <dgm:prSet phldrT="[Tekst]" custT="1"/>
      <dgm:spPr/>
      <dgm:t>
        <a:bodyPr/>
        <a:lstStyle/>
        <a:p>
          <a:endParaRPr lang="pl-PL" sz="1200" dirty="0" smtClean="0"/>
        </a:p>
        <a:p>
          <a:r>
            <a:rPr lang="pl-PL" sz="1200" dirty="0" smtClean="0"/>
            <a:t>Kontrola instalacji hydraulicznej.</a:t>
          </a:r>
          <a:endParaRPr lang="pl-PL" sz="1200" dirty="0" smtClean="0"/>
        </a:p>
        <a:p>
          <a:r>
            <a:rPr lang="pl-PL" sz="1200" dirty="0" smtClean="0"/>
            <a:t/>
          </a:r>
          <a:br>
            <a:rPr lang="pl-PL" sz="1200" dirty="0" smtClean="0"/>
          </a:br>
          <a:r>
            <a:rPr lang="pl-PL" sz="1200" dirty="0" smtClean="0"/>
            <a:t>Możliwość odczytów stanu temperatury, ciśnienia w obiegu maszynowni, nastawy pomp zraszacza, wysterowania falowników pomp </a:t>
          </a:r>
          <a:r>
            <a:rPr lang="pl-PL" sz="1200" dirty="0" smtClean="0"/>
            <a:t>glikolu itd.</a:t>
          </a:r>
          <a:endParaRPr lang="pl-PL" sz="1200" dirty="0"/>
        </a:p>
      </dgm:t>
    </dgm:pt>
    <dgm:pt modelId="{DE2D978A-E23D-40DB-A17E-5C55A8658FB5}" type="parTrans" cxnId="{BA0C73A1-2662-487F-9A6A-37B0A87BB33C}">
      <dgm:prSet/>
      <dgm:spPr/>
      <dgm:t>
        <a:bodyPr/>
        <a:lstStyle/>
        <a:p>
          <a:endParaRPr lang="pl-PL"/>
        </a:p>
      </dgm:t>
    </dgm:pt>
    <dgm:pt modelId="{90875309-6BB3-458E-89B8-7B3F57BAC351}" type="sibTrans" cxnId="{BA0C73A1-2662-487F-9A6A-37B0A87BB33C}">
      <dgm:prSet/>
      <dgm:spPr/>
      <dgm:t>
        <a:bodyPr/>
        <a:lstStyle/>
        <a:p>
          <a:endParaRPr lang="pl-PL"/>
        </a:p>
      </dgm:t>
    </dgm:pt>
    <dgm:pt modelId="{1FD7FE89-4009-497D-8B72-295B63621D09}" type="pres">
      <dgm:prSet presAssocID="{DE373CE4-B10C-4B82-8695-903AB269BBAC}" presName="Name0" presStyleCnt="0">
        <dgm:presLayoutVars>
          <dgm:dir/>
          <dgm:resizeHandles val="exact"/>
        </dgm:presLayoutVars>
      </dgm:prSet>
      <dgm:spPr/>
    </dgm:pt>
    <dgm:pt modelId="{60FB14D2-9B3E-4B23-8F0B-4E934F64E15A}" type="pres">
      <dgm:prSet presAssocID="{DE373CE4-B10C-4B82-8695-903AB269BBAC}" presName="fgShape" presStyleLbl="fgShp" presStyleIdx="0" presStyleCnt="1"/>
      <dgm:spPr/>
    </dgm:pt>
    <dgm:pt modelId="{0A60E44A-53B1-440B-A3BF-30770F2A0095}" type="pres">
      <dgm:prSet presAssocID="{DE373CE4-B10C-4B82-8695-903AB269BBAC}" presName="linComp" presStyleCnt="0"/>
      <dgm:spPr/>
    </dgm:pt>
    <dgm:pt modelId="{67A09EB2-6264-4FA9-8440-DC223BD04ED6}" type="pres">
      <dgm:prSet presAssocID="{02138F88-549E-4356-9272-36D01D162A01}" presName="compNode" presStyleCnt="0"/>
      <dgm:spPr/>
    </dgm:pt>
    <dgm:pt modelId="{593CF045-5076-4043-A2E4-EC4412774291}" type="pres">
      <dgm:prSet presAssocID="{02138F88-549E-4356-9272-36D01D162A01}" presName="bkgdShape" presStyleLbl="node1" presStyleIdx="0" presStyleCnt="1" custLinFactNeighborX="18519" custLinFactNeighborY="776"/>
      <dgm:spPr/>
      <dgm:t>
        <a:bodyPr/>
        <a:lstStyle/>
        <a:p>
          <a:endParaRPr lang="pl-PL"/>
        </a:p>
      </dgm:t>
    </dgm:pt>
    <dgm:pt modelId="{2724883A-8ADE-4272-84E8-0C56D97FEA44}" type="pres">
      <dgm:prSet presAssocID="{02138F88-549E-4356-9272-36D01D162A01}" presName="nodeTx" presStyleLbl="node1" presStyleIdx="0" presStyleCnt="1">
        <dgm:presLayoutVars>
          <dgm:bulletEnabled val="1"/>
        </dgm:presLayoutVars>
      </dgm:prSet>
      <dgm:spPr/>
      <dgm:t>
        <a:bodyPr/>
        <a:lstStyle/>
        <a:p>
          <a:endParaRPr lang="pl-PL"/>
        </a:p>
      </dgm:t>
    </dgm:pt>
    <dgm:pt modelId="{60397C78-CBF2-4690-B271-E9C631408BB4}" type="pres">
      <dgm:prSet presAssocID="{02138F88-549E-4356-9272-36D01D162A01}" presName="invisiNode" presStyleLbl="node1" presStyleIdx="0" presStyleCnt="1"/>
      <dgm:spPr/>
    </dgm:pt>
    <dgm:pt modelId="{933999AA-B381-454F-BCB8-4899EED66756}" type="pres">
      <dgm:prSet presAssocID="{02138F88-549E-4356-9272-36D01D162A01}" presName="imagNode" presStyleLbl="fgImgPlace1" presStyleIdx="0" presStyleCnt="1"/>
      <dgm:spPr>
        <a:blipFill rotWithShape="1">
          <a:blip xmlns:r="http://schemas.openxmlformats.org/officeDocument/2006/relationships" r:embed="rId1"/>
          <a:stretch>
            <a:fillRect/>
          </a:stretch>
        </a:blipFill>
      </dgm:spPr>
    </dgm:pt>
  </dgm:ptLst>
  <dgm:cxnLst>
    <dgm:cxn modelId="{DFC8CB71-95C3-4A9C-BEB4-F6A9E4A7E75B}" type="presOf" srcId="{DE373CE4-B10C-4B82-8695-903AB269BBAC}" destId="{1FD7FE89-4009-497D-8B72-295B63621D09}" srcOrd="0" destOrd="0" presId="urn:microsoft.com/office/officeart/2005/8/layout/hList7"/>
    <dgm:cxn modelId="{5DF29394-2035-4A2A-86E9-757D1F2E4D18}" type="presOf" srcId="{02138F88-549E-4356-9272-36D01D162A01}" destId="{593CF045-5076-4043-A2E4-EC4412774291}" srcOrd="0" destOrd="0" presId="urn:microsoft.com/office/officeart/2005/8/layout/hList7"/>
    <dgm:cxn modelId="{866EFA40-AE7D-42C9-A61B-E7986A84AFE2}" type="presOf" srcId="{02138F88-549E-4356-9272-36D01D162A01}" destId="{2724883A-8ADE-4272-84E8-0C56D97FEA44}" srcOrd="1" destOrd="0" presId="urn:microsoft.com/office/officeart/2005/8/layout/hList7"/>
    <dgm:cxn modelId="{BA0C73A1-2662-487F-9A6A-37B0A87BB33C}" srcId="{DE373CE4-B10C-4B82-8695-903AB269BBAC}" destId="{02138F88-549E-4356-9272-36D01D162A01}" srcOrd="0" destOrd="0" parTransId="{DE2D978A-E23D-40DB-A17E-5C55A8658FB5}" sibTransId="{90875309-6BB3-458E-89B8-7B3F57BAC351}"/>
    <dgm:cxn modelId="{F15ACE95-4496-45CB-AD3D-D7ABA519CBD5}" type="presParOf" srcId="{1FD7FE89-4009-497D-8B72-295B63621D09}" destId="{60FB14D2-9B3E-4B23-8F0B-4E934F64E15A}" srcOrd="0" destOrd="0" presId="urn:microsoft.com/office/officeart/2005/8/layout/hList7"/>
    <dgm:cxn modelId="{120A7122-44A3-4127-A0DF-91C0B8C9FAAF}" type="presParOf" srcId="{1FD7FE89-4009-497D-8B72-295B63621D09}" destId="{0A60E44A-53B1-440B-A3BF-30770F2A0095}" srcOrd="1" destOrd="0" presId="urn:microsoft.com/office/officeart/2005/8/layout/hList7"/>
    <dgm:cxn modelId="{2A6DEA7F-77B9-4752-9D37-FB29E7CC57DE}" type="presParOf" srcId="{0A60E44A-53B1-440B-A3BF-30770F2A0095}" destId="{67A09EB2-6264-4FA9-8440-DC223BD04ED6}" srcOrd="0" destOrd="0" presId="urn:microsoft.com/office/officeart/2005/8/layout/hList7"/>
    <dgm:cxn modelId="{5721EDF2-B3EF-4D82-B600-C1948EDBFA24}" type="presParOf" srcId="{67A09EB2-6264-4FA9-8440-DC223BD04ED6}" destId="{593CF045-5076-4043-A2E4-EC4412774291}" srcOrd="0" destOrd="0" presId="urn:microsoft.com/office/officeart/2005/8/layout/hList7"/>
    <dgm:cxn modelId="{A4A342FB-A825-4555-B726-1FD1738F8A05}" type="presParOf" srcId="{67A09EB2-6264-4FA9-8440-DC223BD04ED6}" destId="{2724883A-8ADE-4272-84E8-0C56D97FEA44}" srcOrd="1" destOrd="0" presId="urn:microsoft.com/office/officeart/2005/8/layout/hList7"/>
    <dgm:cxn modelId="{6433BB82-9C5F-406E-9DF4-6FE6CEFA4F7B}" type="presParOf" srcId="{67A09EB2-6264-4FA9-8440-DC223BD04ED6}" destId="{60397C78-CBF2-4690-B271-E9C631408BB4}" srcOrd="2" destOrd="0" presId="urn:microsoft.com/office/officeart/2005/8/layout/hList7"/>
    <dgm:cxn modelId="{F0775F66-30CF-48FD-BDAA-5D91C049CF5C}" type="presParOf" srcId="{67A09EB2-6264-4FA9-8440-DC223BD04ED6}" destId="{933999AA-B381-454F-BCB8-4899EED66756}" srcOrd="3" destOrd="0" presId="urn:microsoft.com/office/officeart/2005/8/layout/hList7"/>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E373CE4-B10C-4B82-8695-903AB269BBAC}" type="doc">
      <dgm:prSet loTypeId="urn:microsoft.com/office/officeart/2005/8/layout/hList6" loCatId="list" qsTypeId="urn:microsoft.com/office/officeart/2005/8/quickstyle/simple1" qsCatId="simple" csTypeId="urn:microsoft.com/office/officeart/2005/8/colors/accent2_1" csCatId="accent2" phldr="1"/>
      <dgm:spPr/>
    </dgm:pt>
    <dgm:pt modelId="{02138F88-549E-4356-9272-36D01D162A01}">
      <dgm:prSet phldrT="[Tekst]" custT="1"/>
      <dgm:spPr/>
      <dgm:t>
        <a:bodyPr/>
        <a:lstStyle/>
        <a:p>
          <a:pPr algn="ctr"/>
          <a:r>
            <a:rPr lang="pl-PL" sz="1200" dirty="0" smtClean="0"/>
            <a:t>Możliwość automatyzacji wykonywania procesów za pomocą skryptów. </a:t>
          </a:r>
          <a:br>
            <a:rPr lang="pl-PL" sz="1200" dirty="0" smtClean="0"/>
          </a:br>
          <a:r>
            <a:rPr lang="pl-PL" sz="1200" dirty="0" smtClean="0"/>
            <a:t/>
          </a:r>
          <a:br>
            <a:rPr lang="pl-PL" sz="1200" dirty="0" smtClean="0"/>
          </a:br>
          <a:r>
            <a:rPr lang="pl-PL" sz="1200" dirty="0" smtClean="0"/>
            <a:t>Tworzenie w pełni  spersonalizowanych harmonogramów pracy jednostek lub pracy całych systemów.</a:t>
          </a:r>
          <a:br>
            <a:rPr lang="pl-PL" sz="1200" dirty="0" smtClean="0"/>
          </a:br>
          <a:endParaRPr lang="pl-PL" sz="1200" dirty="0"/>
        </a:p>
      </dgm:t>
    </dgm:pt>
    <dgm:pt modelId="{DE2D978A-E23D-40DB-A17E-5C55A8658FB5}" type="parTrans" cxnId="{BA0C73A1-2662-487F-9A6A-37B0A87BB33C}">
      <dgm:prSet/>
      <dgm:spPr/>
      <dgm:t>
        <a:bodyPr/>
        <a:lstStyle/>
        <a:p>
          <a:endParaRPr lang="pl-PL"/>
        </a:p>
      </dgm:t>
    </dgm:pt>
    <dgm:pt modelId="{90875309-6BB3-458E-89B8-7B3F57BAC351}" type="sibTrans" cxnId="{BA0C73A1-2662-487F-9A6A-37B0A87BB33C}">
      <dgm:prSet/>
      <dgm:spPr/>
      <dgm:t>
        <a:bodyPr/>
        <a:lstStyle/>
        <a:p>
          <a:endParaRPr lang="pl-PL"/>
        </a:p>
      </dgm:t>
    </dgm:pt>
    <dgm:pt modelId="{61D49040-9C39-4F7B-B968-BAF5403F68EF}">
      <dgm:prSet phldrT="[Tekst]" custT="1"/>
      <dgm:spPr/>
      <dgm:t>
        <a:bodyPr/>
        <a:lstStyle/>
        <a:p>
          <a:pPr algn="ctr"/>
          <a:r>
            <a:rPr lang="pl-PL" sz="1200" dirty="0" smtClean="0"/>
            <a:t>Eksportowanie dowolnych zdarzeń i zmiennych na adres mailowy i </a:t>
          </a:r>
          <a:r>
            <a:rPr lang="pl-PL" sz="1200" dirty="0" smtClean="0"/>
            <a:t>telefon.</a:t>
          </a:r>
          <a:r>
            <a:rPr lang="pl-PL" sz="1200" dirty="0" smtClean="0"/>
            <a:t/>
          </a:r>
          <a:br>
            <a:rPr lang="pl-PL" sz="1200" dirty="0" smtClean="0"/>
          </a:br>
          <a:r>
            <a:rPr lang="pl-PL" sz="1200" dirty="0" smtClean="0"/>
            <a:t> Tworzenie powiadomień </a:t>
          </a:r>
          <a:r>
            <a:rPr lang="pl-PL" sz="1200" dirty="0" smtClean="0"/>
            <a:t>alarmowych.</a:t>
          </a:r>
          <a:r>
            <a:rPr lang="pl-PL" sz="1200" dirty="0" smtClean="0"/>
            <a:t/>
          </a:r>
          <a:br>
            <a:rPr lang="pl-PL" sz="1200" dirty="0" smtClean="0"/>
          </a:br>
          <a:endParaRPr lang="pl-PL" sz="1200" dirty="0"/>
        </a:p>
      </dgm:t>
    </dgm:pt>
    <dgm:pt modelId="{25F0E192-153A-4A31-8012-682A873EB3E7}" type="parTrans" cxnId="{C0EC8118-5FB6-4250-951F-04589209D502}">
      <dgm:prSet/>
      <dgm:spPr/>
      <dgm:t>
        <a:bodyPr/>
        <a:lstStyle/>
        <a:p>
          <a:endParaRPr lang="pl-PL"/>
        </a:p>
      </dgm:t>
    </dgm:pt>
    <dgm:pt modelId="{5EF3D754-2EDC-4934-8DF9-189A86B841F7}" type="sibTrans" cxnId="{C0EC8118-5FB6-4250-951F-04589209D502}">
      <dgm:prSet/>
      <dgm:spPr/>
      <dgm:t>
        <a:bodyPr/>
        <a:lstStyle/>
        <a:p>
          <a:endParaRPr lang="pl-PL"/>
        </a:p>
      </dgm:t>
    </dgm:pt>
    <dgm:pt modelId="{A7BE715C-6915-4063-AA40-BBD09728BB76}">
      <dgm:prSet phldrT="[Tekst]" custT="1"/>
      <dgm:spPr/>
      <dgm:t>
        <a:bodyPr/>
        <a:lstStyle/>
        <a:p>
          <a:pPr algn="ctr"/>
          <a:r>
            <a:rPr lang="pl-PL" sz="1200" dirty="0" smtClean="0"/>
            <a:t>Tworzenie okien diagnostycznych zgodnie z wymaganiami klienta.</a:t>
          </a:r>
        </a:p>
        <a:p>
          <a:pPr algn="ctr"/>
          <a:r>
            <a:rPr lang="pl-PL" sz="1200" dirty="0" smtClean="0"/>
            <a:t>Przyjazny interfejs użytkownika zapewniający kontrolę nad monitorowanymi urządzeniami.</a:t>
          </a:r>
          <a:endParaRPr lang="pl-PL" sz="1200" dirty="0"/>
        </a:p>
      </dgm:t>
    </dgm:pt>
    <dgm:pt modelId="{974C0B42-0E04-41C2-A8D7-453C83979BB1}" type="parTrans" cxnId="{03590225-B146-4E78-8448-7657C56E57E2}">
      <dgm:prSet/>
      <dgm:spPr/>
      <dgm:t>
        <a:bodyPr/>
        <a:lstStyle/>
        <a:p>
          <a:endParaRPr lang="pl-PL"/>
        </a:p>
      </dgm:t>
    </dgm:pt>
    <dgm:pt modelId="{7E4B45F5-C5EA-4979-9D4B-8CED9AE0FC01}" type="sibTrans" cxnId="{03590225-B146-4E78-8448-7657C56E57E2}">
      <dgm:prSet/>
      <dgm:spPr/>
      <dgm:t>
        <a:bodyPr/>
        <a:lstStyle/>
        <a:p>
          <a:endParaRPr lang="pl-PL"/>
        </a:p>
      </dgm:t>
    </dgm:pt>
    <dgm:pt modelId="{35D8D6ED-BCC4-4E11-8C8C-131E1EB7BA04}">
      <dgm:prSet phldrT="[Tekst]" custT="1"/>
      <dgm:spPr/>
      <dgm:t>
        <a:bodyPr/>
        <a:lstStyle/>
        <a:p>
          <a:pPr algn="ctr"/>
          <a:r>
            <a:rPr lang="pl-PL" sz="1200" dirty="0" smtClean="0"/>
            <a:t>Pełna kontrola dostępu do aplikacji dzięki systemowi autoryzacji użytkowników</a:t>
          </a:r>
          <a:endParaRPr lang="pl-PL" sz="1200" dirty="0"/>
        </a:p>
      </dgm:t>
    </dgm:pt>
    <dgm:pt modelId="{0E5190C3-5B6B-41AC-BAAD-F9AB866302E9}" type="parTrans" cxnId="{58B09031-DA16-4552-96E5-62027AF63352}">
      <dgm:prSet/>
      <dgm:spPr/>
      <dgm:t>
        <a:bodyPr/>
        <a:lstStyle/>
        <a:p>
          <a:endParaRPr lang="pl-PL"/>
        </a:p>
      </dgm:t>
    </dgm:pt>
    <dgm:pt modelId="{D1753B3A-D76C-4B97-A40A-DDEBEAE2737C}" type="sibTrans" cxnId="{58B09031-DA16-4552-96E5-62027AF63352}">
      <dgm:prSet/>
      <dgm:spPr/>
      <dgm:t>
        <a:bodyPr/>
        <a:lstStyle/>
        <a:p>
          <a:endParaRPr lang="pl-PL"/>
        </a:p>
      </dgm:t>
    </dgm:pt>
    <dgm:pt modelId="{88E88351-82DD-47D3-83DA-5D68FFDC2C47}" type="pres">
      <dgm:prSet presAssocID="{DE373CE4-B10C-4B82-8695-903AB269BBAC}" presName="Name0" presStyleCnt="0">
        <dgm:presLayoutVars>
          <dgm:dir/>
          <dgm:resizeHandles val="exact"/>
        </dgm:presLayoutVars>
      </dgm:prSet>
      <dgm:spPr/>
    </dgm:pt>
    <dgm:pt modelId="{A3F9EB8A-0C0E-4DA2-9620-18181E1F1883}" type="pres">
      <dgm:prSet presAssocID="{35D8D6ED-BCC4-4E11-8C8C-131E1EB7BA04}" presName="node" presStyleLbl="node1" presStyleIdx="0" presStyleCnt="4">
        <dgm:presLayoutVars>
          <dgm:bulletEnabled val="1"/>
        </dgm:presLayoutVars>
      </dgm:prSet>
      <dgm:spPr/>
      <dgm:t>
        <a:bodyPr/>
        <a:lstStyle/>
        <a:p>
          <a:endParaRPr lang="pl-PL"/>
        </a:p>
      </dgm:t>
    </dgm:pt>
    <dgm:pt modelId="{3672FE1B-2328-4CEC-AD22-D3B39F0C5289}" type="pres">
      <dgm:prSet presAssocID="{D1753B3A-D76C-4B97-A40A-DDEBEAE2737C}" presName="sibTrans" presStyleCnt="0"/>
      <dgm:spPr/>
    </dgm:pt>
    <dgm:pt modelId="{9A73FFB6-3DD0-4120-9BF1-CBCB112D6953}" type="pres">
      <dgm:prSet presAssocID="{A7BE715C-6915-4063-AA40-BBD09728BB76}" presName="node" presStyleLbl="node1" presStyleIdx="1" presStyleCnt="4">
        <dgm:presLayoutVars>
          <dgm:bulletEnabled val="1"/>
        </dgm:presLayoutVars>
      </dgm:prSet>
      <dgm:spPr/>
      <dgm:t>
        <a:bodyPr/>
        <a:lstStyle/>
        <a:p>
          <a:endParaRPr lang="pl-PL"/>
        </a:p>
      </dgm:t>
    </dgm:pt>
    <dgm:pt modelId="{4E696FF5-3553-43FF-BE20-70F7AE609D17}" type="pres">
      <dgm:prSet presAssocID="{7E4B45F5-C5EA-4979-9D4B-8CED9AE0FC01}" presName="sibTrans" presStyleCnt="0"/>
      <dgm:spPr/>
    </dgm:pt>
    <dgm:pt modelId="{FE258444-4D5F-483E-9210-8C94BAC0E329}" type="pres">
      <dgm:prSet presAssocID="{02138F88-549E-4356-9272-36D01D162A01}" presName="node" presStyleLbl="node1" presStyleIdx="2" presStyleCnt="4">
        <dgm:presLayoutVars>
          <dgm:bulletEnabled val="1"/>
        </dgm:presLayoutVars>
      </dgm:prSet>
      <dgm:spPr/>
      <dgm:t>
        <a:bodyPr/>
        <a:lstStyle/>
        <a:p>
          <a:endParaRPr lang="pl-PL"/>
        </a:p>
      </dgm:t>
    </dgm:pt>
    <dgm:pt modelId="{A6DCF934-7C1A-4360-8B72-8E36C6B71A1B}" type="pres">
      <dgm:prSet presAssocID="{90875309-6BB3-458E-89B8-7B3F57BAC351}" presName="sibTrans" presStyleCnt="0"/>
      <dgm:spPr/>
    </dgm:pt>
    <dgm:pt modelId="{14CD5955-81EF-452E-B9F4-803653C7115E}" type="pres">
      <dgm:prSet presAssocID="{61D49040-9C39-4F7B-B968-BAF5403F68EF}" presName="node" presStyleLbl="node1" presStyleIdx="3" presStyleCnt="4">
        <dgm:presLayoutVars>
          <dgm:bulletEnabled val="1"/>
        </dgm:presLayoutVars>
      </dgm:prSet>
      <dgm:spPr/>
      <dgm:t>
        <a:bodyPr/>
        <a:lstStyle/>
        <a:p>
          <a:endParaRPr lang="pl-PL"/>
        </a:p>
      </dgm:t>
    </dgm:pt>
  </dgm:ptLst>
  <dgm:cxnLst>
    <dgm:cxn modelId="{58B09031-DA16-4552-96E5-62027AF63352}" srcId="{DE373CE4-B10C-4B82-8695-903AB269BBAC}" destId="{35D8D6ED-BCC4-4E11-8C8C-131E1EB7BA04}" srcOrd="0" destOrd="0" parTransId="{0E5190C3-5B6B-41AC-BAAD-F9AB866302E9}" sibTransId="{D1753B3A-D76C-4B97-A40A-DDEBEAE2737C}"/>
    <dgm:cxn modelId="{82B4172A-6917-41B0-B3B2-D700F544BB07}" type="presOf" srcId="{A7BE715C-6915-4063-AA40-BBD09728BB76}" destId="{9A73FFB6-3DD0-4120-9BF1-CBCB112D6953}" srcOrd="0" destOrd="0" presId="urn:microsoft.com/office/officeart/2005/8/layout/hList6"/>
    <dgm:cxn modelId="{4E4AFBE8-8A58-4430-A58E-C268D97B341D}" type="presOf" srcId="{61D49040-9C39-4F7B-B968-BAF5403F68EF}" destId="{14CD5955-81EF-452E-B9F4-803653C7115E}" srcOrd="0" destOrd="0" presId="urn:microsoft.com/office/officeart/2005/8/layout/hList6"/>
    <dgm:cxn modelId="{EDE0660A-4236-4E53-AA7E-768FB037AF35}" type="presOf" srcId="{02138F88-549E-4356-9272-36D01D162A01}" destId="{FE258444-4D5F-483E-9210-8C94BAC0E329}" srcOrd="0" destOrd="0" presId="urn:microsoft.com/office/officeart/2005/8/layout/hList6"/>
    <dgm:cxn modelId="{BA0C73A1-2662-487F-9A6A-37B0A87BB33C}" srcId="{DE373CE4-B10C-4B82-8695-903AB269BBAC}" destId="{02138F88-549E-4356-9272-36D01D162A01}" srcOrd="2" destOrd="0" parTransId="{DE2D978A-E23D-40DB-A17E-5C55A8658FB5}" sibTransId="{90875309-6BB3-458E-89B8-7B3F57BAC351}"/>
    <dgm:cxn modelId="{83F069EF-886B-4FD3-85A6-54A12A2E698F}" type="presOf" srcId="{35D8D6ED-BCC4-4E11-8C8C-131E1EB7BA04}" destId="{A3F9EB8A-0C0E-4DA2-9620-18181E1F1883}" srcOrd="0" destOrd="0" presId="urn:microsoft.com/office/officeart/2005/8/layout/hList6"/>
    <dgm:cxn modelId="{C0EC8118-5FB6-4250-951F-04589209D502}" srcId="{DE373CE4-B10C-4B82-8695-903AB269BBAC}" destId="{61D49040-9C39-4F7B-B968-BAF5403F68EF}" srcOrd="3" destOrd="0" parTransId="{25F0E192-153A-4A31-8012-682A873EB3E7}" sibTransId="{5EF3D754-2EDC-4934-8DF9-189A86B841F7}"/>
    <dgm:cxn modelId="{F3156AD2-5AE6-4073-A515-D9406A51785C}" type="presOf" srcId="{DE373CE4-B10C-4B82-8695-903AB269BBAC}" destId="{88E88351-82DD-47D3-83DA-5D68FFDC2C47}" srcOrd="0" destOrd="0" presId="urn:microsoft.com/office/officeart/2005/8/layout/hList6"/>
    <dgm:cxn modelId="{03590225-B146-4E78-8448-7657C56E57E2}" srcId="{DE373CE4-B10C-4B82-8695-903AB269BBAC}" destId="{A7BE715C-6915-4063-AA40-BBD09728BB76}" srcOrd="1" destOrd="0" parTransId="{974C0B42-0E04-41C2-A8D7-453C83979BB1}" sibTransId="{7E4B45F5-C5EA-4979-9D4B-8CED9AE0FC01}"/>
    <dgm:cxn modelId="{916AE30D-7BC6-40ED-A470-2989F25E6F72}" type="presParOf" srcId="{88E88351-82DD-47D3-83DA-5D68FFDC2C47}" destId="{A3F9EB8A-0C0E-4DA2-9620-18181E1F1883}" srcOrd="0" destOrd="0" presId="urn:microsoft.com/office/officeart/2005/8/layout/hList6"/>
    <dgm:cxn modelId="{F7FB115F-9C48-4363-A5F8-914B5DC87BA3}" type="presParOf" srcId="{88E88351-82DD-47D3-83DA-5D68FFDC2C47}" destId="{3672FE1B-2328-4CEC-AD22-D3B39F0C5289}" srcOrd="1" destOrd="0" presId="urn:microsoft.com/office/officeart/2005/8/layout/hList6"/>
    <dgm:cxn modelId="{3CF9BBAC-E770-4044-9B75-91F761967D62}" type="presParOf" srcId="{88E88351-82DD-47D3-83DA-5D68FFDC2C47}" destId="{9A73FFB6-3DD0-4120-9BF1-CBCB112D6953}" srcOrd="2" destOrd="0" presId="urn:microsoft.com/office/officeart/2005/8/layout/hList6"/>
    <dgm:cxn modelId="{EE8282E2-2AEE-4DD2-ADE3-6F9B0807A77A}" type="presParOf" srcId="{88E88351-82DD-47D3-83DA-5D68FFDC2C47}" destId="{4E696FF5-3553-43FF-BE20-70F7AE609D17}" srcOrd="3" destOrd="0" presId="urn:microsoft.com/office/officeart/2005/8/layout/hList6"/>
    <dgm:cxn modelId="{51B0BE4F-1B8D-4093-B0D5-22F99DC16563}" type="presParOf" srcId="{88E88351-82DD-47D3-83DA-5D68FFDC2C47}" destId="{FE258444-4D5F-483E-9210-8C94BAC0E329}" srcOrd="4" destOrd="0" presId="urn:microsoft.com/office/officeart/2005/8/layout/hList6"/>
    <dgm:cxn modelId="{BBE59676-DBAB-4788-BCA7-8D40EAF2BD20}" type="presParOf" srcId="{88E88351-82DD-47D3-83DA-5D68FFDC2C47}" destId="{A6DCF934-7C1A-4360-8B72-8E36C6B71A1B}" srcOrd="5" destOrd="0" presId="urn:microsoft.com/office/officeart/2005/8/layout/hList6"/>
    <dgm:cxn modelId="{B0F64B93-180F-48D8-AD30-42C778B2EB82}" type="presParOf" srcId="{88E88351-82DD-47D3-83DA-5D68FFDC2C47}" destId="{14CD5955-81EF-452E-B9F4-803653C7115E}" srcOrd="6" destOrd="0" presId="urn:microsoft.com/office/officeart/2005/8/layout/hList6"/>
  </dgm:cxnLst>
  <dgm:bg/>
  <dgm:whole/>
  <dgm:extLst>
    <a:ext uri="http://schemas.microsoft.com/office/drawing/2008/diagram">
      <dsp:dataModelExt xmlns:dsp="http://schemas.microsoft.com/office/drawing/2008/diagram" relId="rId11"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397571-F452-49EF-AE7D-508C3B66F257}">
      <dsp:nvSpPr>
        <dsp:cNvPr id="0" name=""/>
        <dsp:cNvSpPr/>
      </dsp:nvSpPr>
      <dsp:spPr>
        <a:xfrm>
          <a:off x="0" y="0"/>
          <a:ext cx="2183904" cy="4064000"/>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pl-PL" sz="1200" kern="1200" dirty="0" smtClean="0"/>
            <a:t>Podgląd jednostki w oknie głównym</a:t>
          </a:r>
          <a:br>
            <a:rPr lang="pl-PL" sz="1200" kern="1200" dirty="0" smtClean="0"/>
          </a:br>
          <a:r>
            <a:rPr lang="pl-PL" sz="1200" kern="1200" dirty="0" smtClean="0"/>
            <a:t/>
          </a:r>
          <a:br>
            <a:rPr lang="pl-PL" sz="1200" kern="1200" dirty="0" smtClean="0"/>
          </a:br>
          <a:r>
            <a:rPr lang="pl-PL" sz="1200" kern="1200" dirty="0" smtClean="0"/>
            <a:t>Ikona zawiera podgląd stanu jednostki – trybu pracy, aktualną temperaturę nawiewu i pomieszczenia, występowanie stanów </a:t>
          </a:r>
          <a:r>
            <a:rPr lang="pl-PL" sz="1200" kern="1200" dirty="0" smtClean="0"/>
            <a:t>alarmowych.</a:t>
          </a:r>
          <a:endParaRPr lang="pl-PL" sz="1200" kern="1200" dirty="0"/>
        </a:p>
      </dsp:txBody>
      <dsp:txXfrm>
        <a:off x="0" y="1625600"/>
        <a:ext cx="2183904" cy="1625600"/>
      </dsp:txXfrm>
    </dsp:sp>
    <dsp:sp modelId="{13DE4431-DBED-40B2-8927-05D00034E9DD}">
      <dsp:nvSpPr>
        <dsp:cNvPr id="0" name=""/>
        <dsp:cNvSpPr/>
      </dsp:nvSpPr>
      <dsp:spPr>
        <a:xfrm>
          <a:off x="415295" y="243840"/>
          <a:ext cx="1353312" cy="1353312"/>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42000" r="-42000"/>
          </a:stretch>
        </a:blip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6D43BA0-2803-44DB-BDB9-CC9319E2938C}">
      <dsp:nvSpPr>
        <dsp:cNvPr id="0" name=""/>
        <dsp:cNvSpPr/>
      </dsp:nvSpPr>
      <dsp:spPr>
        <a:xfrm>
          <a:off x="87356" y="3251200"/>
          <a:ext cx="2009191" cy="609600"/>
        </a:xfrm>
        <a:prstGeom prst="leftRightArrow">
          <a:avLst/>
        </a:prstGeom>
        <a:solidFill>
          <a:schemeClr val="accent2">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061F34-29C8-44AA-BE94-3349688D0213}">
      <dsp:nvSpPr>
        <dsp:cNvPr id="0" name=""/>
        <dsp:cNvSpPr/>
      </dsp:nvSpPr>
      <dsp:spPr>
        <a:xfrm>
          <a:off x="982" y="0"/>
          <a:ext cx="1528939" cy="4257764"/>
        </a:xfrm>
        <a:prstGeom prst="roundRect">
          <a:avLst>
            <a:gd name="adj" fmla="val 1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rtl="0">
            <a:lnSpc>
              <a:spcPct val="90000"/>
            </a:lnSpc>
            <a:spcBef>
              <a:spcPct val="0"/>
            </a:spcBef>
            <a:spcAft>
              <a:spcPct val="35000"/>
            </a:spcAft>
          </a:pPr>
          <a:r>
            <a:rPr lang="pl-PL" sz="1000" kern="1200" dirty="0" smtClean="0"/>
            <a:t/>
          </a:r>
          <a:br>
            <a:rPr lang="pl-PL" sz="1000" kern="1200" dirty="0" smtClean="0"/>
          </a:br>
          <a:r>
            <a:rPr lang="pl-PL" sz="800" kern="1200" dirty="0" smtClean="0"/>
            <a:t>Podgląd najważniejszych parametrów </a:t>
          </a:r>
          <a:r>
            <a:rPr lang="pl-PL" sz="800" kern="1200" dirty="0" smtClean="0"/>
            <a:t>jednostki.</a:t>
          </a:r>
          <a:r>
            <a:rPr lang="pl-PL" sz="800" kern="1200" dirty="0" smtClean="0"/>
            <a:t/>
          </a:r>
          <a:br>
            <a:rPr lang="pl-PL" sz="800" kern="1200" dirty="0" smtClean="0"/>
          </a:br>
          <a:r>
            <a:rPr lang="pl-PL" sz="800" kern="1200" dirty="0" smtClean="0"/>
            <a:t/>
          </a:r>
          <a:br>
            <a:rPr lang="pl-PL" sz="800" kern="1200" dirty="0" smtClean="0"/>
          </a:br>
          <a:r>
            <a:rPr lang="pl-PL" sz="800" kern="1200" dirty="0" smtClean="0"/>
            <a:t>Dostęp do odczytów temperatury pomieszczenia, nawiewu, wysterowania nagrzewnicy, ciśnienia itp.</a:t>
          </a:r>
          <a:br>
            <a:rPr lang="pl-PL" sz="800" kern="1200" dirty="0" smtClean="0"/>
          </a:br>
          <a:r>
            <a:rPr lang="pl-PL" sz="800" kern="1200" dirty="0" smtClean="0"/>
            <a:t/>
          </a:r>
          <a:br>
            <a:rPr lang="pl-PL" sz="800" kern="1200" dirty="0" smtClean="0"/>
          </a:br>
          <a:r>
            <a:rPr lang="pl-PL" sz="800" kern="1200" dirty="0" smtClean="0"/>
            <a:t>Odczyt stanów alarmowych z możliwością ich </a:t>
          </a:r>
          <a:r>
            <a:rPr lang="pl-PL" sz="800" kern="1200" dirty="0" smtClean="0"/>
            <a:t>kasowania.</a:t>
          </a:r>
          <a:r>
            <a:rPr lang="pl-PL" sz="800" kern="1200" dirty="0" smtClean="0"/>
            <a:t/>
          </a:r>
          <a:br>
            <a:rPr lang="pl-PL" sz="800" kern="1200" dirty="0" smtClean="0"/>
          </a:br>
          <a:r>
            <a:rPr lang="pl-PL" sz="800" kern="1200" dirty="0" smtClean="0"/>
            <a:t/>
          </a:r>
          <a:br>
            <a:rPr lang="pl-PL" sz="800" kern="1200" dirty="0" smtClean="0"/>
          </a:br>
          <a:r>
            <a:rPr lang="pl-PL" sz="800" kern="1200" dirty="0" smtClean="0"/>
            <a:t>Załączanie i wyłączanie jednostki z poziomu </a:t>
          </a:r>
          <a:r>
            <a:rPr lang="pl-PL" sz="800" kern="1200" dirty="0" smtClean="0"/>
            <a:t>BMS.</a:t>
          </a:r>
          <a:r>
            <a:rPr lang="pl-PL" sz="800" kern="1200" dirty="0" smtClean="0"/>
            <a:t/>
          </a:r>
          <a:br>
            <a:rPr lang="pl-PL" sz="800" kern="1200" dirty="0" smtClean="0"/>
          </a:br>
          <a:endParaRPr lang="pl-PL" sz="800" kern="1200" dirty="0"/>
        </a:p>
      </dsp:txBody>
      <dsp:txXfrm>
        <a:off x="982" y="1703105"/>
        <a:ext cx="1528939" cy="1703105"/>
      </dsp:txXfrm>
    </dsp:sp>
    <dsp:sp modelId="{7C958E68-F70C-4D85-9E1D-FC9EDBE2BC72}">
      <dsp:nvSpPr>
        <dsp:cNvPr id="0" name=""/>
        <dsp:cNvSpPr/>
      </dsp:nvSpPr>
      <dsp:spPr>
        <a:xfrm>
          <a:off x="56534" y="255465"/>
          <a:ext cx="1417835" cy="1417835"/>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8F32744E-8195-4A92-BC6B-74C814E76261}">
      <dsp:nvSpPr>
        <dsp:cNvPr id="0" name=""/>
        <dsp:cNvSpPr/>
      </dsp:nvSpPr>
      <dsp:spPr>
        <a:xfrm>
          <a:off x="1575790" y="0"/>
          <a:ext cx="1528939" cy="4257764"/>
        </a:xfrm>
        <a:prstGeom prst="roundRect">
          <a:avLst>
            <a:gd name="adj" fmla="val 1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rtl="0">
            <a:lnSpc>
              <a:spcPct val="90000"/>
            </a:lnSpc>
            <a:spcBef>
              <a:spcPct val="0"/>
            </a:spcBef>
            <a:spcAft>
              <a:spcPct val="35000"/>
            </a:spcAft>
          </a:pPr>
          <a:r>
            <a:rPr lang="pl-PL" sz="1000" kern="1200" dirty="0" smtClean="0"/>
            <a:t/>
          </a:r>
          <a:br>
            <a:rPr lang="pl-PL" sz="1000" kern="1200" dirty="0" smtClean="0"/>
          </a:br>
          <a:r>
            <a:rPr lang="pl-PL" sz="1000" kern="1200" dirty="0" smtClean="0"/>
            <a:t/>
          </a:r>
          <a:br>
            <a:rPr lang="pl-PL" sz="1000" kern="1200" dirty="0" smtClean="0"/>
          </a:br>
          <a:r>
            <a:rPr lang="pl-PL" sz="1000" kern="1200" dirty="0" smtClean="0"/>
            <a:t/>
          </a:r>
          <a:br>
            <a:rPr lang="pl-PL" sz="1000" kern="1200" dirty="0" smtClean="0"/>
          </a:br>
          <a:r>
            <a:rPr lang="pl-PL" sz="1000" kern="1200" dirty="0" smtClean="0"/>
            <a:t/>
          </a:r>
          <a:br>
            <a:rPr lang="pl-PL" sz="1000" kern="1200" dirty="0" smtClean="0"/>
          </a:br>
          <a:endParaRPr lang="pl-PL" sz="1000" kern="1200" dirty="0" smtClean="0"/>
        </a:p>
        <a:p>
          <a:pPr lvl="0" algn="ctr" defTabSz="444500" rtl="0">
            <a:lnSpc>
              <a:spcPct val="90000"/>
            </a:lnSpc>
            <a:spcBef>
              <a:spcPct val="0"/>
            </a:spcBef>
            <a:spcAft>
              <a:spcPct val="35000"/>
            </a:spcAft>
          </a:pPr>
          <a:r>
            <a:rPr lang="pl-PL" sz="1000" kern="1200" dirty="0" smtClean="0"/>
            <a:t/>
          </a:r>
          <a:br>
            <a:rPr lang="pl-PL" sz="1000" kern="1200" dirty="0" smtClean="0"/>
          </a:br>
          <a:r>
            <a:rPr lang="pl-PL" sz="800" kern="1200" dirty="0" smtClean="0"/>
            <a:t>Model graficzny </a:t>
          </a:r>
          <a:r>
            <a:rPr lang="pl-PL" sz="800" kern="1200" dirty="0" smtClean="0"/>
            <a:t>jednostki.</a:t>
          </a:r>
          <a:r>
            <a:rPr lang="pl-PL" sz="800" kern="1200" dirty="0" smtClean="0"/>
            <a:t/>
          </a:r>
          <a:br>
            <a:rPr lang="pl-PL" sz="800" kern="1200" dirty="0" smtClean="0"/>
          </a:br>
          <a:r>
            <a:rPr lang="pl-PL" sz="800" kern="1200" dirty="0" smtClean="0"/>
            <a:t/>
          </a:r>
          <a:br>
            <a:rPr lang="pl-PL" sz="800" kern="1200" dirty="0" smtClean="0"/>
          </a:br>
          <a:r>
            <a:rPr lang="pl-PL" sz="800" kern="1200" dirty="0" smtClean="0"/>
            <a:t>Model pracującej jednostki obrazuje stan pracy wentylatorów i  </a:t>
          </a:r>
          <a:r>
            <a:rPr lang="pl-PL" sz="800" kern="1200" dirty="0" smtClean="0"/>
            <a:t>sprężarek. </a:t>
          </a:r>
          <a:r>
            <a:rPr lang="pl-PL" sz="800" kern="1200" dirty="0" smtClean="0"/>
            <a:t/>
          </a:r>
          <a:br>
            <a:rPr lang="pl-PL" sz="800" kern="1200" dirty="0" smtClean="0"/>
          </a:br>
          <a:r>
            <a:rPr lang="pl-PL" sz="800" kern="1200" dirty="0" smtClean="0"/>
            <a:t/>
          </a:r>
          <a:br>
            <a:rPr lang="pl-PL" sz="800" kern="1200" dirty="0" smtClean="0"/>
          </a:br>
          <a:r>
            <a:rPr lang="pl-PL" sz="800" kern="1200" dirty="0" smtClean="0"/>
            <a:t/>
          </a:r>
          <a:br>
            <a:rPr lang="pl-PL" sz="800" kern="1200" dirty="0" smtClean="0"/>
          </a:br>
          <a:r>
            <a:rPr lang="pl-PL" sz="800" kern="1200" dirty="0" smtClean="0"/>
            <a:t/>
          </a:r>
          <a:br>
            <a:rPr lang="pl-PL" sz="800" kern="1200" dirty="0" smtClean="0"/>
          </a:br>
          <a:r>
            <a:rPr lang="pl-PL" sz="800" kern="1200" dirty="0" smtClean="0"/>
            <a:t/>
          </a:r>
          <a:br>
            <a:rPr lang="pl-PL" sz="800" kern="1200" dirty="0" smtClean="0"/>
          </a:br>
          <a:r>
            <a:rPr lang="pl-PL" sz="800" kern="1200" dirty="0" smtClean="0"/>
            <a:t/>
          </a:r>
          <a:br>
            <a:rPr lang="pl-PL" sz="800" kern="1200" dirty="0" smtClean="0"/>
          </a:br>
          <a:r>
            <a:rPr lang="pl-PL" sz="800" kern="1200" dirty="0" smtClean="0"/>
            <a:t/>
          </a:r>
          <a:br>
            <a:rPr lang="pl-PL" sz="800" kern="1200" dirty="0" smtClean="0"/>
          </a:br>
          <a:r>
            <a:rPr lang="pl-PL" sz="800" kern="1200" dirty="0" smtClean="0"/>
            <a:t/>
          </a:r>
          <a:br>
            <a:rPr lang="pl-PL" sz="800" kern="1200" dirty="0" smtClean="0"/>
          </a:br>
          <a:endParaRPr lang="pl-PL" sz="800" kern="1200" dirty="0"/>
        </a:p>
      </dsp:txBody>
      <dsp:txXfrm>
        <a:off x="1575790" y="1703105"/>
        <a:ext cx="1528939" cy="1703105"/>
      </dsp:txXfrm>
    </dsp:sp>
    <dsp:sp modelId="{39103B04-71B9-42C1-B474-39A0E80B37FF}">
      <dsp:nvSpPr>
        <dsp:cNvPr id="0" name=""/>
        <dsp:cNvSpPr/>
      </dsp:nvSpPr>
      <dsp:spPr>
        <a:xfrm>
          <a:off x="1631342" y="255465"/>
          <a:ext cx="1417835" cy="1417835"/>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32000" r="-32000"/>
          </a:stretch>
        </a:blip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6B352790-3FCF-4949-9A0C-66125B48CE04}">
      <dsp:nvSpPr>
        <dsp:cNvPr id="0" name=""/>
        <dsp:cNvSpPr/>
      </dsp:nvSpPr>
      <dsp:spPr>
        <a:xfrm>
          <a:off x="3150598" y="0"/>
          <a:ext cx="1528939" cy="4257764"/>
        </a:xfrm>
        <a:prstGeom prst="roundRect">
          <a:avLst>
            <a:gd name="adj" fmla="val 1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6896" tIns="56896" rIns="56896" bIns="56896" numCol="1" spcCol="1270" anchor="ctr" anchorCtr="0">
          <a:noAutofit/>
        </a:bodyPr>
        <a:lstStyle/>
        <a:p>
          <a:pPr lvl="0" algn="ctr" defTabSz="355600" rtl="0">
            <a:lnSpc>
              <a:spcPct val="90000"/>
            </a:lnSpc>
            <a:spcBef>
              <a:spcPct val="0"/>
            </a:spcBef>
            <a:spcAft>
              <a:spcPct val="35000"/>
            </a:spcAft>
          </a:pPr>
          <a:r>
            <a:rPr lang="pl-PL" sz="800" kern="1200" dirty="0" smtClean="0"/>
            <a:t>Diody sygnalizujące  stan pracy sprężarek, wentylatorów nawiewnych i </a:t>
          </a:r>
          <a:r>
            <a:rPr lang="pl-PL" sz="800" kern="1200" dirty="0" smtClean="0"/>
            <a:t>skraplacza.</a:t>
          </a:r>
          <a:r>
            <a:rPr lang="pl-PL" sz="800" kern="1200" dirty="0" smtClean="0"/>
            <a:t/>
          </a:r>
          <a:br>
            <a:rPr lang="pl-PL" sz="800" kern="1200" dirty="0" smtClean="0"/>
          </a:br>
          <a:r>
            <a:rPr lang="pl-PL" sz="800" kern="1200" dirty="0" smtClean="0"/>
            <a:t> </a:t>
          </a:r>
          <a:br>
            <a:rPr lang="pl-PL" sz="800" kern="1200" dirty="0" smtClean="0"/>
          </a:br>
          <a:r>
            <a:rPr lang="pl-PL" sz="800" kern="1200" dirty="0" smtClean="0"/>
            <a:t>Odczyt trybu pracy jednostki (chłodzenie/grzanie</a:t>
          </a:r>
          <a:r>
            <a:rPr lang="pl-PL" sz="800" kern="1200" dirty="0" smtClean="0"/>
            <a:t>).</a:t>
          </a:r>
          <a:endParaRPr lang="pl-PL" sz="800" kern="1200" dirty="0"/>
        </a:p>
      </dsp:txBody>
      <dsp:txXfrm>
        <a:off x="3150598" y="1703105"/>
        <a:ext cx="1528939" cy="1703105"/>
      </dsp:txXfrm>
    </dsp:sp>
    <dsp:sp modelId="{0C78D429-0B07-4C8F-900A-82FD73367518}">
      <dsp:nvSpPr>
        <dsp:cNvPr id="0" name=""/>
        <dsp:cNvSpPr/>
      </dsp:nvSpPr>
      <dsp:spPr>
        <a:xfrm>
          <a:off x="3206150" y="255465"/>
          <a:ext cx="1417835" cy="1417835"/>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30000" b="-30000"/>
          </a:stretch>
        </a:blip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EB198717-53AA-4EBA-836C-579E1D36F9A6}">
      <dsp:nvSpPr>
        <dsp:cNvPr id="0" name=""/>
        <dsp:cNvSpPr/>
      </dsp:nvSpPr>
      <dsp:spPr>
        <a:xfrm>
          <a:off x="187220" y="3406211"/>
          <a:ext cx="4306079" cy="638664"/>
        </a:xfrm>
        <a:prstGeom prst="leftRightArrow">
          <a:avLst/>
        </a:prstGeom>
        <a:solidFill>
          <a:schemeClr val="accent2">
            <a:tint val="60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061F34-29C8-44AA-BE94-3349688D0213}">
      <dsp:nvSpPr>
        <dsp:cNvPr id="0" name=""/>
        <dsp:cNvSpPr/>
      </dsp:nvSpPr>
      <dsp:spPr>
        <a:xfrm>
          <a:off x="982" y="0"/>
          <a:ext cx="1528939" cy="4257764"/>
        </a:xfrm>
        <a:prstGeom prst="roundRect">
          <a:avLst>
            <a:gd name="adj" fmla="val 1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rtl="0">
            <a:lnSpc>
              <a:spcPct val="90000"/>
            </a:lnSpc>
            <a:spcBef>
              <a:spcPct val="0"/>
            </a:spcBef>
            <a:spcAft>
              <a:spcPct val="35000"/>
            </a:spcAft>
          </a:pPr>
          <a:r>
            <a:rPr lang="pl-PL" sz="1000" kern="1200" dirty="0" smtClean="0"/>
            <a:t/>
          </a:r>
          <a:br>
            <a:rPr lang="pl-PL" sz="1000" kern="1200" dirty="0" smtClean="0"/>
          </a:br>
          <a:r>
            <a:rPr lang="pl-PL" sz="800" kern="1200" dirty="0" smtClean="0"/>
            <a:t>Podgląd najważniejszych parametrów </a:t>
          </a:r>
          <a:r>
            <a:rPr lang="pl-PL" sz="800" kern="1200" dirty="0" smtClean="0"/>
            <a:t>jednostki.</a:t>
          </a:r>
          <a:r>
            <a:rPr lang="pl-PL" sz="800" kern="1200" dirty="0" smtClean="0"/>
            <a:t/>
          </a:r>
          <a:br>
            <a:rPr lang="pl-PL" sz="800" kern="1200" dirty="0" smtClean="0"/>
          </a:br>
          <a:r>
            <a:rPr lang="pl-PL" sz="800" kern="1200" dirty="0" smtClean="0"/>
            <a:t/>
          </a:r>
          <a:br>
            <a:rPr lang="pl-PL" sz="800" kern="1200" dirty="0" smtClean="0"/>
          </a:br>
          <a:r>
            <a:rPr lang="pl-PL" sz="800" kern="1200" dirty="0" smtClean="0"/>
            <a:t>Dostęp do odczytów temperatury pomieszczenia, nawiewu, nastawy strefy, ciśnienia itp.</a:t>
          </a:r>
          <a:br>
            <a:rPr lang="pl-PL" sz="800" kern="1200" dirty="0" smtClean="0"/>
          </a:br>
          <a:r>
            <a:rPr lang="pl-PL" sz="800" kern="1200" dirty="0" smtClean="0"/>
            <a:t/>
          </a:r>
          <a:br>
            <a:rPr lang="pl-PL" sz="800" kern="1200" dirty="0" smtClean="0"/>
          </a:br>
          <a:r>
            <a:rPr lang="pl-PL" sz="800" kern="1200" dirty="0" smtClean="0"/>
            <a:t>Odczyt stanów alarmowych z możliwością ich </a:t>
          </a:r>
          <a:r>
            <a:rPr lang="pl-PL" sz="800" kern="1200" dirty="0" smtClean="0"/>
            <a:t>kasowania.</a:t>
          </a:r>
          <a:r>
            <a:rPr lang="pl-PL" sz="800" kern="1200" dirty="0" smtClean="0"/>
            <a:t/>
          </a:r>
          <a:br>
            <a:rPr lang="pl-PL" sz="800" kern="1200" dirty="0" smtClean="0"/>
          </a:br>
          <a:r>
            <a:rPr lang="pl-PL" sz="800" kern="1200" dirty="0" smtClean="0"/>
            <a:t/>
          </a:r>
          <a:br>
            <a:rPr lang="pl-PL" sz="800" kern="1200" dirty="0" smtClean="0"/>
          </a:br>
          <a:r>
            <a:rPr lang="pl-PL" sz="800" kern="1200" dirty="0" smtClean="0"/>
            <a:t>Załączanie i wyłączanie jednostki z poziomu </a:t>
          </a:r>
          <a:r>
            <a:rPr lang="pl-PL" sz="800" kern="1200" dirty="0" smtClean="0"/>
            <a:t>BMS.</a:t>
          </a:r>
          <a:r>
            <a:rPr lang="pl-PL" sz="800" kern="1200" dirty="0" smtClean="0"/>
            <a:t/>
          </a:r>
          <a:br>
            <a:rPr lang="pl-PL" sz="800" kern="1200" dirty="0" smtClean="0"/>
          </a:br>
          <a:endParaRPr lang="pl-PL" sz="800" kern="1200" dirty="0"/>
        </a:p>
      </dsp:txBody>
      <dsp:txXfrm>
        <a:off x="982" y="1703105"/>
        <a:ext cx="1528939" cy="1703105"/>
      </dsp:txXfrm>
    </dsp:sp>
    <dsp:sp modelId="{7C958E68-F70C-4D85-9E1D-FC9EDBE2BC72}">
      <dsp:nvSpPr>
        <dsp:cNvPr id="0" name=""/>
        <dsp:cNvSpPr/>
      </dsp:nvSpPr>
      <dsp:spPr>
        <a:xfrm>
          <a:off x="56534" y="255465"/>
          <a:ext cx="1417835" cy="1417835"/>
        </a:xfrm>
        <a:prstGeom prst="ellipse">
          <a:avLst/>
        </a:prstGeom>
        <a:blipFill rotWithShape="1">
          <a:blip xmlns:r="http://schemas.openxmlformats.org/officeDocument/2006/relationships" r:embed="rId1"/>
          <a:stretch>
            <a:fillRect/>
          </a:stretch>
        </a:blip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8F32744E-8195-4A92-BC6B-74C814E76261}">
      <dsp:nvSpPr>
        <dsp:cNvPr id="0" name=""/>
        <dsp:cNvSpPr/>
      </dsp:nvSpPr>
      <dsp:spPr>
        <a:xfrm>
          <a:off x="1575790" y="0"/>
          <a:ext cx="1528939" cy="4257764"/>
        </a:xfrm>
        <a:prstGeom prst="roundRect">
          <a:avLst>
            <a:gd name="adj" fmla="val 1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rtl="0">
            <a:lnSpc>
              <a:spcPct val="90000"/>
            </a:lnSpc>
            <a:spcBef>
              <a:spcPct val="0"/>
            </a:spcBef>
            <a:spcAft>
              <a:spcPct val="35000"/>
            </a:spcAft>
          </a:pPr>
          <a:r>
            <a:rPr lang="pl-PL" sz="1000" kern="1200" dirty="0" smtClean="0"/>
            <a:t/>
          </a:r>
          <a:br>
            <a:rPr lang="pl-PL" sz="1000" kern="1200" dirty="0" smtClean="0"/>
          </a:br>
          <a:r>
            <a:rPr lang="pl-PL" sz="1000" kern="1200" dirty="0" smtClean="0"/>
            <a:t/>
          </a:r>
          <a:br>
            <a:rPr lang="pl-PL" sz="1000" kern="1200" dirty="0" smtClean="0"/>
          </a:br>
          <a:r>
            <a:rPr lang="pl-PL" sz="1000" kern="1200" dirty="0" smtClean="0"/>
            <a:t/>
          </a:r>
          <a:br>
            <a:rPr lang="pl-PL" sz="1000" kern="1200" dirty="0" smtClean="0"/>
          </a:br>
          <a:r>
            <a:rPr lang="pl-PL" sz="1000" kern="1200" dirty="0" smtClean="0"/>
            <a:t/>
          </a:r>
          <a:br>
            <a:rPr lang="pl-PL" sz="1000" kern="1200" dirty="0" smtClean="0"/>
          </a:br>
          <a:endParaRPr lang="pl-PL" sz="1000" kern="1200" dirty="0" smtClean="0"/>
        </a:p>
        <a:p>
          <a:pPr lvl="0" algn="ctr" defTabSz="444500" rtl="0">
            <a:lnSpc>
              <a:spcPct val="90000"/>
            </a:lnSpc>
            <a:spcBef>
              <a:spcPct val="0"/>
            </a:spcBef>
            <a:spcAft>
              <a:spcPct val="35000"/>
            </a:spcAft>
          </a:pPr>
          <a:r>
            <a:rPr lang="pl-PL" sz="1000" kern="1200" dirty="0" smtClean="0"/>
            <a:t/>
          </a:r>
          <a:br>
            <a:rPr lang="pl-PL" sz="1000" kern="1200" dirty="0" smtClean="0"/>
          </a:br>
          <a:r>
            <a:rPr lang="pl-PL" sz="800" kern="1200" dirty="0" smtClean="0"/>
            <a:t>Model graficzny </a:t>
          </a:r>
          <a:r>
            <a:rPr lang="pl-PL" sz="800" kern="1200" dirty="0" smtClean="0"/>
            <a:t>jednostki.</a:t>
          </a:r>
          <a:r>
            <a:rPr lang="pl-PL" sz="800" kern="1200" dirty="0" smtClean="0"/>
            <a:t/>
          </a:r>
          <a:br>
            <a:rPr lang="pl-PL" sz="800" kern="1200" dirty="0" smtClean="0"/>
          </a:br>
          <a:r>
            <a:rPr lang="pl-PL" sz="800" kern="1200" dirty="0" smtClean="0"/>
            <a:t/>
          </a:r>
          <a:br>
            <a:rPr lang="pl-PL" sz="800" kern="1200" dirty="0" smtClean="0"/>
          </a:br>
          <a:r>
            <a:rPr lang="pl-PL" sz="800" kern="1200" dirty="0" smtClean="0"/>
            <a:t>Model pracującej jednostki obrazuje stan pracy wentylatorów i  </a:t>
          </a:r>
          <a:r>
            <a:rPr lang="pl-PL" sz="800" kern="1200" dirty="0" smtClean="0"/>
            <a:t>sprężarek. </a:t>
          </a:r>
          <a:r>
            <a:rPr lang="pl-PL" sz="800" kern="1200" dirty="0" smtClean="0"/>
            <a:t/>
          </a:r>
          <a:br>
            <a:rPr lang="pl-PL" sz="800" kern="1200" dirty="0" smtClean="0"/>
          </a:br>
          <a:r>
            <a:rPr lang="pl-PL" sz="800" kern="1200" dirty="0" smtClean="0"/>
            <a:t/>
          </a:r>
          <a:br>
            <a:rPr lang="pl-PL" sz="800" kern="1200" dirty="0" smtClean="0"/>
          </a:br>
          <a:r>
            <a:rPr lang="pl-PL" sz="800" kern="1200" dirty="0" smtClean="0"/>
            <a:t/>
          </a:r>
          <a:br>
            <a:rPr lang="pl-PL" sz="800" kern="1200" dirty="0" smtClean="0"/>
          </a:br>
          <a:r>
            <a:rPr lang="pl-PL" sz="800" kern="1200" dirty="0" smtClean="0"/>
            <a:t/>
          </a:r>
          <a:br>
            <a:rPr lang="pl-PL" sz="800" kern="1200" dirty="0" smtClean="0"/>
          </a:br>
          <a:r>
            <a:rPr lang="pl-PL" sz="800" kern="1200" dirty="0" smtClean="0"/>
            <a:t/>
          </a:r>
          <a:br>
            <a:rPr lang="pl-PL" sz="800" kern="1200" dirty="0" smtClean="0"/>
          </a:br>
          <a:r>
            <a:rPr lang="pl-PL" sz="800" kern="1200" dirty="0" smtClean="0"/>
            <a:t/>
          </a:r>
          <a:br>
            <a:rPr lang="pl-PL" sz="800" kern="1200" dirty="0" smtClean="0"/>
          </a:br>
          <a:r>
            <a:rPr lang="pl-PL" sz="800" kern="1200" dirty="0" smtClean="0"/>
            <a:t/>
          </a:r>
          <a:br>
            <a:rPr lang="pl-PL" sz="800" kern="1200" dirty="0" smtClean="0"/>
          </a:br>
          <a:r>
            <a:rPr lang="pl-PL" sz="800" kern="1200" dirty="0" smtClean="0"/>
            <a:t/>
          </a:r>
          <a:br>
            <a:rPr lang="pl-PL" sz="800" kern="1200" dirty="0" smtClean="0"/>
          </a:br>
          <a:endParaRPr lang="pl-PL" sz="800" kern="1200" dirty="0"/>
        </a:p>
      </dsp:txBody>
      <dsp:txXfrm>
        <a:off x="1575790" y="1703105"/>
        <a:ext cx="1528939" cy="1703105"/>
      </dsp:txXfrm>
    </dsp:sp>
    <dsp:sp modelId="{39103B04-71B9-42C1-B474-39A0E80B37FF}">
      <dsp:nvSpPr>
        <dsp:cNvPr id="0" name=""/>
        <dsp:cNvSpPr/>
      </dsp:nvSpPr>
      <dsp:spPr>
        <a:xfrm>
          <a:off x="1631342" y="255465"/>
          <a:ext cx="1417835" cy="1417835"/>
        </a:xfrm>
        <a:prstGeom prst="ellipse">
          <a:avLst/>
        </a:prstGeom>
        <a:blipFill rotWithShape="1">
          <a:blip xmlns:r="http://schemas.openxmlformats.org/officeDocument/2006/relationships" r:embed="rId2"/>
          <a:stretch>
            <a:fillRect/>
          </a:stretch>
        </a:blip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6B352790-3FCF-4949-9A0C-66125B48CE04}">
      <dsp:nvSpPr>
        <dsp:cNvPr id="0" name=""/>
        <dsp:cNvSpPr/>
      </dsp:nvSpPr>
      <dsp:spPr>
        <a:xfrm>
          <a:off x="3150598" y="0"/>
          <a:ext cx="1528939" cy="4257764"/>
        </a:xfrm>
        <a:prstGeom prst="roundRect">
          <a:avLst>
            <a:gd name="adj" fmla="val 1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6896" tIns="56896" rIns="56896" bIns="56896" numCol="1" spcCol="1270" anchor="ctr" anchorCtr="0">
          <a:noAutofit/>
        </a:bodyPr>
        <a:lstStyle/>
        <a:p>
          <a:pPr lvl="0" algn="ctr" defTabSz="355600" rtl="0">
            <a:lnSpc>
              <a:spcPct val="90000"/>
            </a:lnSpc>
            <a:spcBef>
              <a:spcPct val="0"/>
            </a:spcBef>
            <a:spcAft>
              <a:spcPct val="35000"/>
            </a:spcAft>
          </a:pPr>
          <a:r>
            <a:rPr lang="pl-PL" sz="800" kern="1200" dirty="0" smtClean="0"/>
            <a:t>Diody sygnalizujące  stan pracy sprężarek, wentylatorów nawiewnych i </a:t>
          </a:r>
          <a:r>
            <a:rPr lang="pl-PL" sz="800" kern="1200" dirty="0" smtClean="0"/>
            <a:t>nagrzewnicy.</a:t>
          </a:r>
          <a:r>
            <a:rPr lang="pl-PL" sz="800" kern="1200" dirty="0" smtClean="0"/>
            <a:t/>
          </a:r>
          <a:br>
            <a:rPr lang="pl-PL" sz="800" kern="1200" dirty="0" smtClean="0"/>
          </a:br>
          <a:r>
            <a:rPr lang="pl-PL" sz="800" kern="1200" dirty="0" smtClean="0"/>
            <a:t> </a:t>
          </a:r>
          <a:br>
            <a:rPr lang="pl-PL" sz="800" kern="1200" dirty="0" smtClean="0"/>
          </a:br>
          <a:r>
            <a:rPr lang="pl-PL" sz="800" kern="1200" dirty="0" smtClean="0"/>
            <a:t>Odczyt / zmiana trybu pracy jednostki (ręczny / czasowy</a:t>
          </a:r>
          <a:r>
            <a:rPr lang="pl-PL" sz="800" kern="1200" dirty="0" smtClean="0"/>
            <a:t>).</a:t>
          </a:r>
          <a:endParaRPr lang="pl-PL" sz="800" kern="1200" dirty="0"/>
        </a:p>
      </dsp:txBody>
      <dsp:txXfrm>
        <a:off x="3150598" y="1703105"/>
        <a:ext cx="1528939" cy="1703105"/>
      </dsp:txXfrm>
    </dsp:sp>
    <dsp:sp modelId="{0C78D429-0B07-4C8F-900A-82FD73367518}">
      <dsp:nvSpPr>
        <dsp:cNvPr id="0" name=""/>
        <dsp:cNvSpPr/>
      </dsp:nvSpPr>
      <dsp:spPr>
        <a:xfrm>
          <a:off x="3206150" y="255465"/>
          <a:ext cx="1417835" cy="1417835"/>
        </a:xfrm>
        <a:prstGeom prst="ellipse">
          <a:avLst/>
        </a:prstGeom>
        <a:blipFill rotWithShape="1">
          <a:blip xmlns:r="http://schemas.openxmlformats.org/officeDocument/2006/relationships" r:embed="rId3"/>
          <a:stretch>
            <a:fillRect/>
          </a:stretch>
        </a:blip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EB198717-53AA-4EBA-836C-579E1D36F9A6}">
      <dsp:nvSpPr>
        <dsp:cNvPr id="0" name=""/>
        <dsp:cNvSpPr/>
      </dsp:nvSpPr>
      <dsp:spPr>
        <a:xfrm>
          <a:off x="187220" y="3406211"/>
          <a:ext cx="4306079" cy="638664"/>
        </a:xfrm>
        <a:prstGeom prst="leftRightArrow">
          <a:avLst/>
        </a:prstGeom>
        <a:solidFill>
          <a:schemeClr val="accent2">
            <a:tint val="60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411ECD-8DAA-49A2-A82C-4B4F82EF5024}">
      <dsp:nvSpPr>
        <dsp:cNvPr id="0" name=""/>
        <dsp:cNvSpPr/>
      </dsp:nvSpPr>
      <dsp:spPr>
        <a:xfrm>
          <a:off x="1577" y="0"/>
          <a:ext cx="1807513" cy="4320480"/>
        </a:xfrm>
        <a:prstGeom prst="roundRect">
          <a:avLst>
            <a:gd name="adj" fmla="val 1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88950">
            <a:lnSpc>
              <a:spcPct val="90000"/>
            </a:lnSpc>
            <a:spcBef>
              <a:spcPct val="0"/>
            </a:spcBef>
            <a:spcAft>
              <a:spcPct val="35000"/>
            </a:spcAft>
          </a:pPr>
          <a:endParaRPr lang="pl-PL" sz="1100" kern="1200" dirty="0" smtClean="0"/>
        </a:p>
        <a:p>
          <a:pPr lvl="0" algn="ctr" defTabSz="488950">
            <a:lnSpc>
              <a:spcPct val="90000"/>
            </a:lnSpc>
            <a:spcBef>
              <a:spcPct val="0"/>
            </a:spcBef>
            <a:spcAft>
              <a:spcPct val="35000"/>
            </a:spcAft>
          </a:pPr>
          <a:r>
            <a:rPr lang="pl-PL" sz="1100" kern="1200" dirty="0" smtClean="0"/>
            <a:t>Harmonogram czasowy</a:t>
          </a:r>
          <a:br>
            <a:rPr lang="pl-PL" sz="1100" kern="1200" dirty="0" smtClean="0"/>
          </a:br>
          <a:r>
            <a:rPr lang="pl-PL" sz="1100" kern="1200" dirty="0" smtClean="0"/>
            <a:t/>
          </a:r>
          <a:br>
            <a:rPr lang="pl-PL" sz="1100" kern="1200" dirty="0" smtClean="0"/>
          </a:br>
          <a:r>
            <a:rPr lang="pl-PL" sz="1100" kern="1200" dirty="0" smtClean="0"/>
            <a:t>Podział </a:t>
          </a:r>
          <a:r>
            <a:rPr lang="pl-PL" sz="1100" kern="1200" dirty="0" smtClean="0"/>
            <a:t>na maksymalnie </a:t>
          </a:r>
          <a:r>
            <a:rPr lang="pl-PL" sz="1100" b="1" kern="1200" dirty="0" smtClean="0"/>
            <a:t>7</a:t>
          </a:r>
          <a:r>
            <a:rPr lang="pl-PL" sz="1100" kern="1200" dirty="0" smtClean="0"/>
            <a:t> stref czasowych z </a:t>
          </a:r>
          <a:r>
            <a:rPr lang="pl-PL" sz="1100" kern="1200" dirty="0" smtClean="0"/>
            <a:t>4 trybami </a:t>
          </a:r>
          <a:r>
            <a:rPr lang="pl-PL" sz="1100" kern="1200" dirty="0" smtClean="0"/>
            <a:t>działania dla wszystkich dni </a:t>
          </a:r>
          <a:r>
            <a:rPr lang="pl-PL" sz="1100" kern="1200" dirty="0" smtClean="0"/>
            <a:t>tygodnia.</a:t>
          </a:r>
          <a:r>
            <a:rPr lang="pl-PL" sz="1100" kern="1200" dirty="0" smtClean="0"/>
            <a:t/>
          </a:r>
          <a:br>
            <a:rPr lang="pl-PL" sz="1100" kern="1200" dirty="0" smtClean="0"/>
          </a:br>
          <a:endParaRPr lang="pl-PL" sz="1100" kern="1200" dirty="0"/>
        </a:p>
      </dsp:txBody>
      <dsp:txXfrm>
        <a:off x="1577" y="1728192"/>
        <a:ext cx="1807513" cy="1728192"/>
      </dsp:txXfrm>
    </dsp:sp>
    <dsp:sp modelId="{4B5B21B2-342D-4213-9139-A1475A991C03}">
      <dsp:nvSpPr>
        <dsp:cNvPr id="0" name=""/>
        <dsp:cNvSpPr/>
      </dsp:nvSpPr>
      <dsp:spPr>
        <a:xfrm>
          <a:off x="185974" y="259228"/>
          <a:ext cx="1438719" cy="1438719"/>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87000" r="-87000"/>
          </a:stretch>
        </a:blip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B6D65957-9ED2-412B-9EBB-C0659DF0007D}">
      <dsp:nvSpPr>
        <dsp:cNvPr id="0" name=""/>
        <dsp:cNvSpPr/>
      </dsp:nvSpPr>
      <dsp:spPr>
        <a:xfrm>
          <a:off x="1864894" y="0"/>
          <a:ext cx="1807513" cy="4320480"/>
        </a:xfrm>
        <a:prstGeom prst="roundRect">
          <a:avLst>
            <a:gd name="adj" fmla="val 1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88950">
            <a:lnSpc>
              <a:spcPct val="90000"/>
            </a:lnSpc>
            <a:spcBef>
              <a:spcPct val="0"/>
            </a:spcBef>
            <a:spcAft>
              <a:spcPct val="35000"/>
            </a:spcAft>
          </a:pPr>
          <a:r>
            <a:rPr lang="pl-PL" sz="1100" kern="1200" dirty="0" smtClean="0"/>
            <a:t>Nastawy w strefach </a:t>
          </a:r>
          <a:r>
            <a:rPr lang="pl-PL" sz="1100" kern="1200" dirty="0" smtClean="0"/>
            <a:t>czasowych.</a:t>
          </a:r>
          <a:r>
            <a:rPr lang="pl-PL" sz="1100" kern="1200" dirty="0" smtClean="0"/>
            <a:t/>
          </a:r>
          <a:br>
            <a:rPr lang="pl-PL" sz="1100" kern="1200" dirty="0" smtClean="0"/>
          </a:br>
          <a:r>
            <a:rPr lang="pl-PL" sz="1100" kern="1200" dirty="0" smtClean="0"/>
            <a:t/>
          </a:r>
          <a:br>
            <a:rPr lang="pl-PL" sz="1100" kern="1200" dirty="0" smtClean="0"/>
          </a:br>
          <a:r>
            <a:rPr lang="pl-PL" sz="1100" kern="1200" dirty="0" smtClean="0"/>
            <a:t>Ustawienia parametrów </a:t>
          </a:r>
          <a:r>
            <a:rPr lang="pl-PL" sz="1100" kern="1200" dirty="0" smtClean="0"/>
            <a:t>trybów </a:t>
          </a:r>
          <a:r>
            <a:rPr lang="pl-PL" sz="1100" kern="1200" dirty="0" smtClean="0"/>
            <a:t>działania(temperatury/ udział świeżego powietrza/ wydajność wentylatorów) dla poszczególnych </a:t>
          </a:r>
          <a:r>
            <a:rPr lang="pl-PL" sz="1100" kern="1200" dirty="0" smtClean="0"/>
            <a:t>stref.</a:t>
          </a:r>
          <a:endParaRPr lang="pl-PL" sz="1100" kern="1200" dirty="0"/>
        </a:p>
      </dsp:txBody>
      <dsp:txXfrm>
        <a:off x="1864894" y="1728192"/>
        <a:ext cx="1807513" cy="1728192"/>
      </dsp:txXfrm>
    </dsp:sp>
    <dsp:sp modelId="{D54DFFEA-171C-4DDE-86BA-0F2071CA787F}">
      <dsp:nvSpPr>
        <dsp:cNvPr id="0" name=""/>
        <dsp:cNvSpPr/>
      </dsp:nvSpPr>
      <dsp:spPr>
        <a:xfrm>
          <a:off x="2047713" y="259228"/>
          <a:ext cx="1438719" cy="1438719"/>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16000" r="-116000"/>
          </a:stretch>
        </a:blip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97AC302B-21F3-4557-BFC2-991C45AE079F}">
      <dsp:nvSpPr>
        <dsp:cNvPr id="0" name=""/>
        <dsp:cNvSpPr/>
      </dsp:nvSpPr>
      <dsp:spPr>
        <a:xfrm>
          <a:off x="146896" y="3456384"/>
          <a:ext cx="3378615" cy="648072"/>
        </a:xfrm>
        <a:prstGeom prst="leftRightArrow">
          <a:avLst/>
        </a:prstGeom>
        <a:solidFill>
          <a:schemeClr val="accent2">
            <a:tint val="60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F8DC01-33A1-44AC-9D29-02730B807F00}">
      <dsp:nvSpPr>
        <dsp:cNvPr id="0" name=""/>
        <dsp:cNvSpPr/>
      </dsp:nvSpPr>
      <dsp:spPr>
        <a:xfrm>
          <a:off x="0" y="0"/>
          <a:ext cx="2376264" cy="4320480"/>
        </a:xfrm>
        <a:prstGeom prst="roundRect">
          <a:avLst>
            <a:gd name="adj" fmla="val 1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88950">
            <a:lnSpc>
              <a:spcPct val="90000"/>
            </a:lnSpc>
            <a:spcBef>
              <a:spcPct val="0"/>
            </a:spcBef>
            <a:spcAft>
              <a:spcPct val="35000"/>
            </a:spcAft>
          </a:pPr>
          <a:r>
            <a:rPr lang="pl-PL" sz="1100" kern="1200" dirty="0" smtClean="0"/>
            <a:t>Trendy</a:t>
          </a:r>
          <a:br>
            <a:rPr lang="pl-PL" sz="1100" kern="1200" dirty="0" smtClean="0"/>
          </a:br>
          <a:r>
            <a:rPr lang="pl-PL" sz="1100" kern="1200" dirty="0" smtClean="0"/>
            <a:t/>
          </a:r>
          <a:br>
            <a:rPr lang="pl-PL" sz="1100" kern="1200" dirty="0" smtClean="0"/>
          </a:br>
          <a:r>
            <a:rPr lang="pl-PL" sz="1100" kern="1200" dirty="0" smtClean="0"/>
            <a:t>Podgląd wybranych parametrów pracy jednostki.</a:t>
          </a:r>
          <a:br>
            <a:rPr lang="pl-PL" sz="1100" kern="1200" dirty="0" smtClean="0"/>
          </a:br>
          <a:r>
            <a:rPr lang="pl-PL" sz="1100" kern="1200" dirty="0" smtClean="0"/>
            <a:t/>
          </a:r>
          <a:br>
            <a:rPr lang="pl-PL" sz="1100" kern="1200" dirty="0" smtClean="0"/>
          </a:br>
          <a:r>
            <a:rPr lang="pl-PL" sz="1100" kern="1200" dirty="0" smtClean="0"/>
            <a:t>Rejestracja przebiegów ograniczona jedynie pojemnością dysku( w praktyce  ponad 10 lat) z możliwością eksportu do CSV, PDF.</a:t>
          </a:r>
          <a:endParaRPr lang="pl-PL" sz="1100" kern="1200" dirty="0"/>
        </a:p>
      </dsp:txBody>
      <dsp:txXfrm>
        <a:off x="0" y="1728192"/>
        <a:ext cx="2376264" cy="1728192"/>
      </dsp:txXfrm>
    </dsp:sp>
    <dsp:sp modelId="{D7133DC4-EC41-420C-8DED-609F033A7AD6}">
      <dsp:nvSpPr>
        <dsp:cNvPr id="0" name=""/>
        <dsp:cNvSpPr/>
      </dsp:nvSpPr>
      <dsp:spPr>
        <a:xfrm>
          <a:off x="468772" y="259228"/>
          <a:ext cx="1438719" cy="1438719"/>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39000" r="-39000"/>
          </a:stretch>
        </a:blip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97AC302B-21F3-4557-BFC2-991C45AE079F}">
      <dsp:nvSpPr>
        <dsp:cNvPr id="0" name=""/>
        <dsp:cNvSpPr/>
      </dsp:nvSpPr>
      <dsp:spPr>
        <a:xfrm>
          <a:off x="95050" y="3456384"/>
          <a:ext cx="2186162" cy="648072"/>
        </a:xfrm>
        <a:prstGeom prst="leftRightArrow">
          <a:avLst/>
        </a:prstGeom>
        <a:solidFill>
          <a:schemeClr val="accent2">
            <a:tint val="60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A8A521-6153-40F2-9BBB-D6D04835B354}">
      <dsp:nvSpPr>
        <dsp:cNvPr id="0" name=""/>
        <dsp:cNvSpPr/>
      </dsp:nvSpPr>
      <dsp:spPr>
        <a:xfrm>
          <a:off x="0" y="0"/>
          <a:ext cx="2376264" cy="4320480"/>
        </a:xfrm>
        <a:prstGeom prst="roundRect">
          <a:avLst>
            <a:gd name="adj" fmla="val 1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r>
            <a:rPr lang="pl-PL" sz="1000" kern="1200" dirty="0" smtClean="0"/>
            <a:t>Alarmy historyczne i </a:t>
          </a:r>
          <a:r>
            <a:rPr lang="pl-PL" sz="1000" kern="1200" dirty="0" smtClean="0"/>
            <a:t>bieżące.</a:t>
          </a:r>
          <a:r>
            <a:rPr lang="pl-PL" sz="1000" kern="1200" dirty="0" smtClean="0"/>
            <a:t/>
          </a:r>
          <a:br>
            <a:rPr lang="pl-PL" sz="1000" kern="1200" dirty="0" smtClean="0"/>
          </a:br>
          <a:r>
            <a:rPr lang="pl-PL" sz="1000" kern="1200" dirty="0" smtClean="0"/>
            <a:t/>
          </a:r>
          <a:br>
            <a:rPr lang="pl-PL" sz="1000" kern="1200" dirty="0" smtClean="0"/>
          </a:br>
          <a:r>
            <a:rPr lang="pl-PL" sz="1000" kern="1200" dirty="0" smtClean="0"/>
            <a:t>Możliwość monitorowania aktywnych alarmów oraz </a:t>
          </a:r>
          <a:r>
            <a:rPr lang="pl-PL" sz="1000" kern="1200" dirty="0" smtClean="0"/>
            <a:t>historii </a:t>
          </a:r>
          <a:r>
            <a:rPr lang="pl-PL" sz="1000" kern="1200" dirty="0" smtClean="0"/>
            <a:t>alarmowej z uwzględnieniem czasu zaistnienia i zakończenia alarmu z możliwością </a:t>
          </a:r>
          <a:r>
            <a:rPr lang="pl-PL" sz="1000" kern="1200" dirty="0" smtClean="0"/>
            <a:t>eksportu do PDF/wydruku.</a:t>
          </a:r>
        </a:p>
        <a:p>
          <a:pPr lvl="0" algn="ctr" defTabSz="444500">
            <a:lnSpc>
              <a:spcPct val="90000"/>
            </a:lnSpc>
            <a:spcBef>
              <a:spcPct val="0"/>
            </a:spcBef>
            <a:spcAft>
              <a:spcPct val="35000"/>
            </a:spcAft>
          </a:pPr>
          <a:r>
            <a:rPr lang="pl-PL" sz="1000" kern="1200" dirty="0" smtClean="0"/>
            <a:t/>
          </a:r>
          <a:br>
            <a:rPr lang="pl-PL" sz="1000" kern="1200" dirty="0" smtClean="0"/>
          </a:br>
          <a:r>
            <a:rPr lang="pl-PL" sz="1000" kern="1200" dirty="0" smtClean="0"/>
            <a:t>Logowanie braku komunikacji </a:t>
          </a:r>
          <a:r>
            <a:rPr lang="pl-PL" sz="1000" kern="1200" dirty="0" smtClean="0"/>
            <a:t>z urządzeniem.</a:t>
          </a:r>
          <a:endParaRPr lang="pl-PL" sz="1000" kern="1200" dirty="0"/>
        </a:p>
      </dsp:txBody>
      <dsp:txXfrm>
        <a:off x="0" y="1728192"/>
        <a:ext cx="2376264" cy="1728192"/>
      </dsp:txXfrm>
    </dsp:sp>
    <dsp:sp modelId="{68E66D03-35AB-451B-B251-995C9B7B03A5}">
      <dsp:nvSpPr>
        <dsp:cNvPr id="0" name=""/>
        <dsp:cNvSpPr/>
      </dsp:nvSpPr>
      <dsp:spPr>
        <a:xfrm>
          <a:off x="468772" y="259228"/>
          <a:ext cx="1438719" cy="1438719"/>
        </a:xfrm>
        <a:prstGeom prst="ellipse">
          <a:avLst/>
        </a:prstGeom>
        <a:blipFill>
          <a:blip xmlns:r="http://schemas.openxmlformats.org/officeDocument/2006/relationships" r:embed="rId1">
            <a:duotone>
              <a:schemeClr val="accent2">
                <a:hueOff val="0"/>
                <a:satOff val="0"/>
                <a:lumOff val="0"/>
                <a:alphaOff val="0"/>
                <a:shade val="20000"/>
                <a:satMod val="200000"/>
              </a:schemeClr>
              <a:schemeClr val="accent2">
                <a:hueOff val="0"/>
                <a:satOff val="0"/>
                <a:lumOff val="0"/>
                <a:alphaOff val="0"/>
                <a:tint val="12000"/>
                <a:satMod val="190000"/>
              </a:schemeClr>
            </a:duotone>
            <a:extLst>
              <a:ext uri="{28A0092B-C50C-407E-A947-70E740481C1C}">
                <a14:useLocalDpi xmlns:a14="http://schemas.microsoft.com/office/drawing/2010/main" val="0"/>
              </a:ext>
            </a:extLst>
          </a:blip>
          <a:srcRect/>
          <a:stretch>
            <a:fillRect l="-314000" r="-314000"/>
          </a:stretch>
        </a:blip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97AC302B-21F3-4557-BFC2-991C45AE079F}">
      <dsp:nvSpPr>
        <dsp:cNvPr id="0" name=""/>
        <dsp:cNvSpPr/>
      </dsp:nvSpPr>
      <dsp:spPr>
        <a:xfrm>
          <a:off x="95050" y="3456384"/>
          <a:ext cx="2186162" cy="648072"/>
        </a:xfrm>
        <a:prstGeom prst="leftRightArrow">
          <a:avLst/>
        </a:prstGeom>
        <a:solidFill>
          <a:schemeClr val="accent2">
            <a:tint val="60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EAE60F-24C3-44B5-AE14-C79EA8159727}">
      <dsp:nvSpPr>
        <dsp:cNvPr id="0" name=""/>
        <dsp:cNvSpPr/>
      </dsp:nvSpPr>
      <dsp:spPr>
        <a:xfrm>
          <a:off x="0" y="0"/>
          <a:ext cx="2111896" cy="4064000"/>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pl-PL" sz="1200" kern="1200" dirty="0" smtClean="0"/>
            <a:t>Sterowanie oświetleniem</a:t>
          </a:r>
          <a:br>
            <a:rPr lang="pl-PL" sz="1200" kern="1200" dirty="0" smtClean="0"/>
          </a:br>
          <a:r>
            <a:rPr lang="pl-PL" sz="1200" kern="1200" dirty="0" smtClean="0"/>
            <a:t/>
          </a:r>
          <a:br>
            <a:rPr lang="pl-PL" sz="1200" kern="1200" dirty="0" smtClean="0"/>
          </a:br>
          <a:r>
            <a:rPr lang="pl-PL" sz="1200" kern="1200" dirty="0" smtClean="0"/>
            <a:t>Możliwość wysterowania obwodów oświetleniowych z ustawieniem trybu załączania</a:t>
          </a:r>
          <a:br>
            <a:rPr lang="pl-PL" sz="1200" kern="1200" dirty="0" smtClean="0"/>
          </a:br>
          <a:r>
            <a:rPr lang="pl-PL" sz="1200" kern="1200" dirty="0" smtClean="0"/>
            <a:t> (ręcznie lub według harmonogramu</a:t>
          </a:r>
          <a:r>
            <a:rPr lang="pl-PL" sz="1200" kern="1200" dirty="0" smtClean="0"/>
            <a:t>).</a:t>
          </a:r>
          <a:endParaRPr lang="pl-PL" sz="1200" kern="1200" dirty="0"/>
        </a:p>
      </dsp:txBody>
      <dsp:txXfrm>
        <a:off x="0" y="1625600"/>
        <a:ext cx="2111896" cy="1625600"/>
      </dsp:txXfrm>
    </dsp:sp>
    <dsp:sp modelId="{F0F9F911-684E-45BF-A602-434B58C991D7}">
      <dsp:nvSpPr>
        <dsp:cNvPr id="0" name=""/>
        <dsp:cNvSpPr/>
      </dsp:nvSpPr>
      <dsp:spPr>
        <a:xfrm>
          <a:off x="379291" y="243840"/>
          <a:ext cx="1353312" cy="1353312"/>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10000" r="-10000"/>
          </a:stretch>
        </a:blip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FA9AF66-BCB5-404E-8169-6970EE828C16}">
      <dsp:nvSpPr>
        <dsp:cNvPr id="0" name=""/>
        <dsp:cNvSpPr/>
      </dsp:nvSpPr>
      <dsp:spPr>
        <a:xfrm>
          <a:off x="84475" y="3251200"/>
          <a:ext cx="1942944" cy="609600"/>
        </a:xfrm>
        <a:prstGeom prst="leftRightArrow">
          <a:avLst/>
        </a:prstGeom>
        <a:solidFill>
          <a:schemeClr val="accent2">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3CF045-5076-4043-A2E4-EC4412774291}">
      <dsp:nvSpPr>
        <dsp:cNvPr id="0" name=""/>
        <dsp:cNvSpPr/>
      </dsp:nvSpPr>
      <dsp:spPr>
        <a:xfrm>
          <a:off x="0" y="0"/>
          <a:ext cx="1944216" cy="4064000"/>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pl-PL" sz="1200" kern="1200" dirty="0" smtClean="0"/>
            <a:t>Odczyt stanu liczników</a:t>
          </a:r>
          <a:br>
            <a:rPr lang="pl-PL" sz="1200" kern="1200" dirty="0" smtClean="0"/>
          </a:br>
          <a:r>
            <a:rPr lang="pl-PL" sz="1200" kern="1200" dirty="0" smtClean="0"/>
            <a:t/>
          </a:r>
          <a:br>
            <a:rPr lang="pl-PL" sz="1200" kern="1200" dirty="0" smtClean="0"/>
          </a:br>
          <a:r>
            <a:rPr lang="pl-PL" sz="1200" kern="1200" dirty="0" smtClean="0"/>
            <a:t>Możliwość odczytów stanu liczników wody, ciepła, chłodu i energii elektrycznej z funkcją eksportu do MS Excel w formie tabeli. </a:t>
          </a:r>
          <a:endParaRPr lang="pl-PL" sz="1200" kern="1200" dirty="0"/>
        </a:p>
      </dsp:txBody>
      <dsp:txXfrm>
        <a:off x="0" y="1625600"/>
        <a:ext cx="1944216" cy="1625600"/>
      </dsp:txXfrm>
    </dsp:sp>
    <dsp:sp modelId="{933999AA-B381-454F-BCB8-4899EED66756}">
      <dsp:nvSpPr>
        <dsp:cNvPr id="0" name=""/>
        <dsp:cNvSpPr/>
      </dsp:nvSpPr>
      <dsp:spPr>
        <a:xfrm>
          <a:off x="295451" y="243840"/>
          <a:ext cx="1353312" cy="1353312"/>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39000" r="-39000"/>
          </a:stretch>
        </a:blip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0FB14D2-9B3E-4B23-8F0B-4E934F64E15A}">
      <dsp:nvSpPr>
        <dsp:cNvPr id="0" name=""/>
        <dsp:cNvSpPr/>
      </dsp:nvSpPr>
      <dsp:spPr>
        <a:xfrm>
          <a:off x="77768" y="3251200"/>
          <a:ext cx="1788678" cy="609600"/>
        </a:xfrm>
        <a:prstGeom prst="leftRightArrow">
          <a:avLst/>
        </a:prstGeom>
        <a:solidFill>
          <a:schemeClr val="accent2">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3CF045-5076-4043-A2E4-EC4412774291}">
      <dsp:nvSpPr>
        <dsp:cNvPr id="0" name=""/>
        <dsp:cNvSpPr/>
      </dsp:nvSpPr>
      <dsp:spPr>
        <a:xfrm>
          <a:off x="0" y="0"/>
          <a:ext cx="1944216" cy="4064000"/>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pl-PL" sz="1200" kern="1200" dirty="0" smtClean="0"/>
            <a:t>Kurtyny powietrzne</a:t>
          </a:r>
          <a:br>
            <a:rPr lang="pl-PL" sz="1200" kern="1200" dirty="0" smtClean="0"/>
          </a:br>
          <a:r>
            <a:rPr lang="pl-PL" sz="1200" kern="1200" dirty="0" smtClean="0"/>
            <a:t/>
          </a:r>
          <a:br>
            <a:rPr lang="pl-PL" sz="1200" kern="1200" dirty="0" smtClean="0"/>
          </a:br>
          <a:r>
            <a:rPr lang="pl-PL" sz="1200" kern="1200" dirty="0" smtClean="0"/>
            <a:t>Możliwość ustawienia progu załączania / wyłączania, trybu pracy oraz monitorowania pracy kurtyn powietrznych na terenie całego obiektu.  </a:t>
          </a:r>
          <a:endParaRPr lang="pl-PL" sz="1200" kern="1200" dirty="0"/>
        </a:p>
      </dsp:txBody>
      <dsp:txXfrm>
        <a:off x="0" y="1625600"/>
        <a:ext cx="1944216" cy="1625600"/>
      </dsp:txXfrm>
    </dsp:sp>
    <dsp:sp modelId="{933999AA-B381-454F-BCB8-4899EED66756}">
      <dsp:nvSpPr>
        <dsp:cNvPr id="0" name=""/>
        <dsp:cNvSpPr/>
      </dsp:nvSpPr>
      <dsp:spPr>
        <a:xfrm>
          <a:off x="295451" y="243840"/>
          <a:ext cx="1353312" cy="1353312"/>
        </a:xfrm>
        <a:prstGeom prst="ellipse">
          <a:avLst/>
        </a:prstGeom>
        <a:blipFill rotWithShape="1">
          <a:blip xmlns:r="http://schemas.openxmlformats.org/officeDocument/2006/relationships" r:embed="rId1"/>
          <a:stretch>
            <a:fillRect/>
          </a:stretch>
        </a:blip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0FB14D2-9B3E-4B23-8F0B-4E934F64E15A}">
      <dsp:nvSpPr>
        <dsp:cNvPr id="0" name=""/>
        <dsp:cNvSpPr/>
      </dsp:nvSpPr>
      <dsp:spPr>
        <a:xfrm>
          <a:off x="77768" y="3251200"/>
          <a:ext cx="1788678" cy="609600"/>
        </a:xfrm>
        <a:prstGeom prst="leftRightArrow">
          <a:avLst/>
        </a:prstGeom>
        <a:solidFill>
          <a:schemeClr val="accent2">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3CF045-5076-4043-A2E4-EC4412774291}">
      <dsp:nvSpPr>
        <dsp:cNvPr id="0" name=""/>
        <dsp:cNvSpPr/>
      </dsp:nvSpPr>
      <dsp:spPr>
        <a:xfrm>
          <a:off x="0" y="0"/>
          <a:ext cx="1944216" cy="4064000"/>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endParaRPr lang="pl-PL" sz="1200" kern="1200" dirty="0" smtClean="0"/>
        </a:p>
        <a:p>
          <a:pPr lvl="0" algn="ctr" defTabSz="533400">
            <a:lnSpc>
              <a:spcPct val="90000"/>
            </a:lnSpc>
            <a:spcBef>
              <a:spcPct val="0"/>
            </a:spcBef>
            <a:spcAft>
              <a:spcPct val="35000"/>
            </a:spcAft>
          </a:pPr>
          <a:r>
            <a:rPr lang="pl-PL" sz="1200" kern="1200" dirty="0" smtClean="0"/>
            <a:t>Kontrola instalacji hydraulicznej.</a:t>
          </a:r>
          <a:endParaRPr lang="pl-PL" sz="1200" kern="1200" dirty="0" smtClean="0"/>
        </a:p>
        <a:p>
          <a:pPr lvl="0" algn="ctr" defTabSz="533400">
            <a:lnSpc>
              <a:spcPct val="90000"/>
            </a:lnSpc>
            <a:spcBef>
              <a:spcPct val="0"/>
            </a:spcBef>
            <a:spcAft>
              <a:spcPct val="35000"/>
            </a:spcAft>
          </a:pPr>
          <a:r>
            <a:rPr lang="pl-PL" sz="1200" kern="1200" dirty="0" smtClean="0"/>
            <a:t/>
          </a:r>
          <a:br>
            <a:rPr lang="pl-PL" sz="1200" kern="1200" dirty="0" smtClean="0"/>
          </a:br>
          <a:r>
            <a:rPr lang="pl-PL" sz="1200" kern="1200" dirty="0" smtClean="0"/>
            <a:t>Możliwość odczytów stanu temperatury, ciśnienia w obiegu maszynowni, nastawy pomp zraszacza, wysterowania falowników pomp </a:t>
          </a:r>
          <a:r>
            <a:rPr lang="pl-PL" sz="1200" kern="1200" dirty="0" smtClean="0"/>
            <a:t>glikolu itd.</a:t>
          </a:r>
          <a:endParaRPr lang="pl-PL" sz="1200" kern="1200" dirty="0"/>
        </a:p>
      </dsp:txBody>
      <dsp:txXfrm>
        <a:off x="0" y="1625600"/>
        <a:ext cx="1944216" cy="1625600"/>
      </dsp:txXfrm>
    </dsp:sp>
    <dsp:sp modelId="{933999AA-B381-454F-BCB8-4899EED66756}">
      <dsp:nvSpPr>
        <dsp:cNvPr id="0" name=""/>
        <dsp:cNvSpPr/>
      </dsp:nvSpPr>
      <dsp:spPr>
        <a:xfrm>
          <a:off x="295451" y="243840"/>
          <a:ext cx="1353312" cy="1353312"/>
        </a:xfrm>
        <a:prstGeom prst="ellipse">
          <a:avLst/>
        </a:prstGeom>
        <a:blipFill rotWithShape="1">
          <a:blip xmlns:r="http://schemas.openxmlformats.org/officeDocument/2006/relationships" r:embed="rId1"/>
          <a:stretch>
            <a:fillRect/>
          </a:stretch>
        </a:blip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0FB14D2-9B3E-4B23-8F0B-4E934F64E15A}">
      <dsp:nvSpPr>
        <dsp:cNvPr id="0" name=""/>
        <dsp:cNvSpPr/>
      </dsp:nvSpPr>
      <dsp:spPr>
        <a:xfrm>
          <a:off x="77768" y="3251200"/>
          <a:ext cx="1788678" cy="609600"/>
        </a:xfrm>
        <a:prstGeom prst="leftRightArrow">
          <a:avLst/>
        </a:prstGeom>
        <a:solidFill>
          <a:schemeClr val="accent2">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F9EB8A-0C0E-4DA2-9620-18181E1F1883}">
      <dsp:nvSpPr>
        <dsp:cNvPr id="0" name=""/>
        <dsp:cNvSpPr/>
      </dsp:nvSpPr>
      <dsp:spPr>
        <a:xfrm rot="16200000">
          <a:off x="-1289485" y="1290995"/>
          <a:ext cx="4064000" cy="1482009"/>
        </a:xfrm>
        <a:prstGeom prst="flowChartManualOperation">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76200" bIns="0" numCol="1" spcCol="1270" anchor="ctr" anchorCtr="0">
          <a:noAutofit/>
        </a:bodyPr>
        <a:lstStyle/>
        <a:p>
          <a:pPr lvl="0" algn="ctr" defTabSz="533400">
            <a:lnSpc>
              <a:spcPct val="90000"/>
            </a:lnSpc>
            <a:spcBef>
              <a:spcPct val="0"/>
            </a:spcBef>
            <a:spcAft>
              <a:spcPct val="35000"/>
            </a:spcAft>
          </a:pPr>
          <a:r>
            <a:rPr lang="pl-PL" sz="1200" kern="1200" dirty="0" smtClean="0"/>
            <a:t>Pełna kontrola dostępu do aplikacji dzięki systemowi autoryzacji użytkowników</a:t>
          </a:r>
          <a:endParaRPr lang="pl-PL" sz="1200" kern="1200" dirty="0"/>
        </a:p>
      </dsp:txBody>
      <dsp:txXfrm rot="5400000">
        <a:off x="1510" y="812800"/>
        <a:ext cx="1482009" cy="2438400"/>
      </dsp:txXfrm>
    </dsp:sp>
    <dsp:sp modelId="{9A73FFB6-3DD0-4120-9BF1-CBCB112D6953}">
      <dsp:nvSpPr>
        <dsp:cNvPr id="0" name=""/>
        <dsp:cNvSpPr/>
      </dsp:nvSpPr>
      <dsp:spPr>
        <a:xfrm rot="16200000">
          <a:off x="303674" y="1290995"/>
          <a:ext cx="4064000" cy="1482009"/>
        </a:xfrm>
        <a:prstGeom prst="flowChartManualOperation">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76200" bIns="0" numCol="1" spcCol="1270" anchor="ctr" anchorCtr="0">
          <a:noAutofit/>
        </a:bodyPr>
        <a:lstStyle/>
        <a:p>
          <a:pPr lvl="0" algn="ctr" defTabSz="533400">
            <a:lnSpc>
              <a:spcPct val="90000"/>
            </a:lnSpc>
            <a:spcBef>
              <a:spcPct val="0"/>
            </a:spcBef>
            <a:spcAft>
              <a:spcPct val="35000"/>
            </a:spcAft>
          </a:pPr>
          <a:r>
            <a:rPr lang="pl-PL" sz="1200" kern="1200" dirty="0" smtClean="0"/>
            <a:t>Tworzenie okien diagnostycznych zgodnie z wymaganiami klienta.</a:t>
          </a:r>
        </a:p>
        <a:p>
          <a:pPr lvl="0" algn="ctr" defTabSz="533400">
            <a:lnSpc>
              <a:spcPct val="90000"/>
            </a:lnSpc>
            <a:spcBef>
              <a:spcPct val="0"/>
            </a:spcBef>
            <a:spcAft>
              <a:spcPct val="35000"/>
            </a:spcAft>
          </a:pPr>
          <a:r>
            <a:rPr lang="pl-PL" sz="1200" kern="1200" dirty="0" smtClean="0"/>
            <a:t>Przyjazny interfejs użytkownika zapewniający kontrolę nad monitorowanymi urządzeniami.</a:t>
          </a:r>
          <a:endParaRPr lang="pl-PL" sz="1200" kern="1200" dirty="0"/>
        </a:p>
      </dsp:txBody>
      <dsp:txXfrm rot="5400000">
        <a:off x="1594669" y="812800"/>
        <a:ext cx="1482009" cy="2438400"/>
      </dsp:txXfrm>
    </dsp:sp>
    <dsp:sp modelId="{FE258444-4D5F-483E-9210-8C94BAC0E329}">
      <dsp:nvSpPr>
        <dsp:cNvPr id="0" name=""/>
        <dsp:cNvSpPr/>
      </dsp:nvSpPr>
      <dsp:spPr>
        <a:xfrm rot="16200000">
          <a:off x="1896834" y="1290995"/>
          <a:ext cx="4064000" cy="1482009"/>
        </a:xfrm>
        <a:prstGeom prst="flowChartManualOperation">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76200" bIns="0" numCol="1" spcCol="1270" anchor="ctr" anchorCtr="0">
          <a:noAutofit/>
        </a:bodyPr>
        <a:lstStyle/>
        <a:p>
          <a:pPr lvl="0" algn="ctr" defTabSz="533400">
            <a:lnSpc>
              <a:spcPct val="90000"/>
            </a:lnSpc>
            <a:spcBef>
              <a:spcPct val="0"/>
            </a:spcBef>
            <a:spcAft>
              <a:spcPct val="35000"/>
            </a:spcAft>
          </a:pPr>
          <a:r>
            <a:rPr lang="pl-PL" sz="1200" kern="1200" dirty="0" smtClean="0"/>
            <a:t>Możliwość automatyzacji wykonywania procesów za pomocą skryptów. </a:t>
          </a:r>
          <a:br>
            <a:rPr lang="pl-PL" sz="1200" kern="1200" dirty="0" smtClean="0"/>
          </a:br>
          <a:r>
            <a:rPr lang="pl-PL" sz="1200" kern="1200" dirty="0" smtClean="0"/>
            <a:t/>
          </a:r>
          <a:br>
            <a:rPr lang="pl-PL" sz="1200" kern="1200" dirty="0" smtClean="0"/>
          </a:br>
          <a:r>
            <a:rPr lang="pl-PL" sz="1200" kern="1200" dirty="0" smtClean="0"/>
            <a:t>Tworzenie w pełni  spersonalizowanych harmonogramów pracy jednostek lub pracy całych systemów.</a:t>
          </a:r>
          <a:br>
            <a:rPr lang="pl-PL" sz="1200" kern="1200" dirty="0" smtClean="0"/>
          </a:br>
          <a:endParaRPr lang="pl-PL" sz="1200" kern="1200" dirty="0"/>
        </a:p>
      </dsp:txBody>
      <dsp:txXfrm rot="5400000">
        <a:off x="3187829" y="812800"/>
        <a:ext cx="1482009" cy="2438400"/>
      </dsp:txXfrm>
    </dsp:sp>
    <dsp:sp modelId="{14CD5955-81EF-452E-B9F4-803653C7115E}">
      <dsp:nvSpPr>
        <dsp:cNvPr id="0" name=""/>
        <dsp:cNvSpPr/>
      </dsp:nvSpPr>
      <dsp:spPr>
        <a:xfrm rot="16200000">
          <a:off x="3489994" y="1290995"/>
          <a:ext cx="4064000" cy="1482009"/>
        </a:xfrm>
        <a:prstGeom prst="flowChartManualOperation">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76200" bIns="0" numCol="1" spcCol="1270" anchor="ctr" anchorCtr="0">
          <a:noAutofit/>
        </a:bodyPr>
        <a:lstStyle/>
        <a:p>
          <a:pPr lvl="0" algn="ctr" defTabSz="533400">
            <a:lnSpc>
              <a:spcPct val="90000"/>
            </a:lnSpc>
            <a:spcBef>
              <a:spcPct val="0"/>
            </a:spcBef>
            <a:spcAft>
              <a:spcPct val="35000"/>
            </a:spcAft>
          </a:pPr>
          <a:r>
            <a:rPr lang="pl-PL" sz="1200" kern="1200" dirty="0" smtClean="0"/>
            <a:t>Eksportowanie dowolnych zdarzeń i zmiennych na adres mailowy i </a:t>
          </a:r>
          <a:r>
            <a:rPr lang="pl-PL" sz="1200" kern="1200" dirty="0" smtClean="0"/>
            <a:t>telefon.</a:t>
          </a:r>
          <a:r>
            <a:rPr lang="pl-PL" sz="1200" kern="1200" dirty="0" smtClean="0"/>
            <a:t/>
          </a:r>
          <a:br>
            <a:rPr lang="pl-PL" sz="1200" kern="1200" dirty="0" smtClean="0"/>
          </a:br>
          <a:r>
            <a:rPr lang="pl-PL" sz="1200" kern="1200" dirty="0" smtClean="0"/>
            <a:t> Tworzenie powiadomień </a:t>
          </a:r>
          <a:r>
            <a:rPr lang="pl-PL" sz="1200" kern="1200" dirty="0" smtClean="0"/>
            <a:t>alarmowych.</a:t>
          </a:r>
          <a:r>
            <a:rPr lang="pl-PL" sz="1200" kern="1200" dirty="0" smtClean="0"/>
            <a:t/>
          </a:r>
          <a:br>
            <a:rPr lang="pl-PL" sz="1200" kern="1200" dirty="0" smtClean="0"/>
          </a:br>
          <a:endParaRPr lang="pl-PL" sz="1200" kern="1200" dirty="0"/>
        </a:p>
      </dsp:txBody>
      <dsp:txXfrm rot="5400000">
        <a:off x="4780989" y="812800"/>
        <a:ext cx="1482009" cy="2438400"/>
      </dsp:txXfrm>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10.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4D72D3D-EFC4-4CA5-83FD-5C3633CE1FB0}" type="datetimeFigureOut">
              <a:rPr lang="pl-PL" smtClean="0"/>
              <a:pPr/>
              <a:t>2017-06-27</a:t>
            </a:fld>
            <a:endParaRPr lang="pl-PL"/>
          </a:p>
        </p:txBody>
      </p:sp>
      <p:sp>
        <p:nvSpPr>
          <p:cNvPr id="4" name="Symbol zastępczy obrazu slajd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stop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ED7892C-2935-40A8-90B3-256E518AA5BE}" type="slidenum">
              <a:rPr lang="pl-PL" smtClean="0"/>
              <a:pPr/>
              <a:t>‹#›</a:t>
            </a:fld>
            <a:endParaRPr lang="pl-PL"/>
          </a:p>
        </p:txBody>
      </p:sp>
    </p:spTree>
    <p:extLst>
      <p:ext uri="{BB962C8B-B14F-4D97-AF65-F5344CB8AC3E}">
        <p14:creationId xmlns:p14="http://schemas.microsoft.com/office/powerpoint/2010/main" val="2321259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25"/>
            <a:ext cx="7772400" cy="1470025"/>
          </a:xfrm>
        </p:spPr>
        <p:txBody>
          <a:bodyPr/>
          <a:lstStyle/>
          <a:p>
            <a:r>
              <a:rPr lang="pl-PL" smtClean="0"/>
              <a:t>Kliknij, aby edytować styl</a:t>
            </a:r>
            <a:endParaRPr lang="pl-PL"/>
          </a:p>
        </p:txBody>
      </p:sp>
      <p:sp>
        <p:nvSpPr>
          <p:cNvPr id="3" name="Podtytu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91710938-51E5-4017-929E-A6192EE54A6C}" type="datetime1">
              <a:rPr lang="pl-PL" smtClean="0"/>
              <a:pPr/>
              <a:t>2017-06-27</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931897F-8F23-433E-A660-EFF8D3EDA506}" type="slidenum">
              <a:rPr lang="pl-PL" smtClean="0"/>
              <a:pPr/>
              <a:t>‹#›</a:t>
            </a:fld>
            <a:endParaRPr 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32A48F36-637B-4A5C-A30F-61BA22BA5506}" type="datetime1">
              <a:rPr lang="pl-PL" smtClean="0"/>
              <a:pPr/>
              <a:t>2017-06-27</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931897F-8F23-433E-A660-EFF8D3EDA506}" type="slidenum">
              <a:rPr lang="pl-PL" smtClean="0"/>
              <a:pPr/>
              <a:t>‹#›</a:t>
            </a:fld>
            <a:endParaRPr 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smtClean="0"/>
              <a:t>Kliknij, aby edytować styl</a:t>
            </a:r>
            <a:endParaRPr lang="pl-PL"/>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603935E0-9BDC-4059-83C2-C11B2DB937E4}" type="datetime1">
              <a:rPr lang="pl-PL" smtClean="0"/>
              <a:pPr/>
              <a:t>2017-06-27</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931897F-8F23-433E-A660-EFF8D3EDA506}" type="slidenum">
              <a:rPr lang="pl-PL" smtClean="0"/>
              <a:pPr/>
              <a:t>‹#›</a:t>
            </a:fld>
            <a:endParaRPr lang="pl-P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8413EB1A-9A20-46F4-9C55-F0CBC9AF3043}" type="datetime1">
              <a:rPr lang="pl-PL" smtClean="0"/>
              <a:pPr/>
              <a:t>2017-06-27</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0931897F-8F23-433E-A660-EFF8D3EDA506}" type="slidenum">
              <a:rPr lang="pl-PL" smtClean="0"/>
              <a:pPr/>
              <a:t>‹#›</a:t>
            </a:fld>
            <a:endParaRPr lang="pl-P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smtClean="0"/>
              <a:t>Kliknij, aby edytować styl</a:t>
            </a:r>
            <a:endParaRPr lang="pl-PL"/>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195D5071-CEAE-42B7-B35A-63E9E0D5B98C}" type="datetime1">
              <a:rPr lang="pl-PL" smtClean="0"/>
              <a:pPr/>
              <a:t>2017-06-27</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0931897F-8F23-433E-A660-EFF8D3EDA506}" type="slidenum">
              <a:rPr lang="pl-PL" smtClean="0"/>
              <a:pPr/>
              <a:t>‹#›</a:t>
            </a:fld>
            <a:endParaRPr lang="pl-P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fld id="{16C25EF5-E8AE-4C54-AEE7-F3BCC9B70946}" type="datetime1">
              <a:rPr lang="pl-PL" smtClean="0"/>
              <a:pPr/>
              <a:t>2017-06-27</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0931897F-8F23-433E-A660-EFF8D3EDA506}" type="slidenum">
              <a:rPr lang="pl-PL" smtClean="0"/>
              <a:pPr/>
              <a:t>‹#›</a:t>
            </a:fld>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4C6433FF-088F-4481-9372-EB2CAE1C38D6}" type="datetime1">
              <a:rPr lang="pl-PL" smtClean="0"/>
              <a:pPr/>
              <a:t>2017-06-27</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0931897F-8F23-433E-A660-EFF8D3EDA506}" type="slidenum">
              <a:rPr lang="pl-PL" smtClean="0"/>
              <a:pPr/>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nchor="b"/>
          <a:lstStyle>
            <a:lvl1pPr algn="l">
              <a:defRPr sz="2000" b="1"/>
            </a:lvl1pPr>
          </a:lstStyle>
          <a:p>
            <a:r>
              <a:rPr lang="pl-PL" smtClean="0"/>
              <a:t>Kliknij, aby edytować styl</a:t>
            </a:r>
            <a:endParaRPr lang="pl-PL"/>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F5F86448-9F80-46EE-AE77-E29376914F00}" type="datetime1">
              <a:rPr lang="pl-PL" smtClean="0"/>
              <a:pPr/>
              <a:t>2017-06-27</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0931897F-8F23-433E-A660-EFF8D3EDA506}" type="slidenum">
              <a:rPr lang="pl-PL" smtClean="0"/>
              <a:pPr/>
              <a:t>‹#›</a:t>
            </a:fld>
            <a:endParaRPr lang="pl-P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smtClean="0"/>
              <a:t>Kliknij, aby edytować styl</a:t>
            </a:r>
            <a:endParaRPr lang="pl-PL"/>
          </a:p>
        </p:txBody>
      </p:sp>
      <p:sp>
        <p:nvSpPr>
          <p:cNvPr id="3" name="Symbol zastępczy obraz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3BA518A6-5767-4666-9B7C-297E75F594A0}" type="datetime1">
              <a:rPr lang="pl-PL" smtClean="0"/>
              <a:pPr/>
              <a:t>2017-06-27</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0931897F-8F23-433E-A660-EFF8D3EDA506}" type="slidenum">
              <a:rPr lang="pl-PL" smtClean="0"/>
              <a:pPr/>
              <a:t>‹#›</a:t>
            </a:fld>
            <a:endParaRPr lang="pl-P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BAE85223-FA2F-4794-B617-F764D42463DC}" type="datetime1">
              <a:rPr lang="pl-PL" smtClean="0"/>
              <a:pPr/>
              <a:t>2017-06-27</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931897F-8F23-433E-A660-EFF8D3EDA506}" type="slidenum">
              <a:rPr lang="pl-PL" smtClean="0"/>
              <a:pPr/>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8"/>
            <a:ext cx="2057400" cy="5851525"/>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EA9655ED-F4D0-4A35-9C1A-323234F48CF3}" type="datetime1">
              <a:rPr lang="pl-PL" smtClean="0"/>
              <a:pPr/>
              <a:t>2017-06-27</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931897F-8F23-433E-A660-EFF8D3EDA506}" type="slidenum">
              <a:rPr lang="pl-PL" smtClean="0"/>
              <a:pPr/>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97A860-CA7A-40E7-8120-427503690F1C}" type="datetime1">
              <a:rPr lang="pl-PL" smtClean="0"/>
              <a:pPr/>
              <a:t>2017-06-27</a:t>
            </a:fld>
            <a:endParaRPr lang="pl-PL"/>
          </a:p>
        </p:txBody>
      </p:sp>
      <p:sp>
        <p:nvSpPr>
          <p:cNvPr id="5" name="Symbol zastępczy stop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31897F-8F23-433E-A660-EFF8D3EDA506}" type="slidenum">
              <a:rPr lang="pl-PL" smtClean="0"/>
              <a:pPr/>
              <a:t>‹#›</a:t>
            </a:fld>
            <a:endParaRPr lang="pl-P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microsoft.com/office/2007/relationships/hdphoto" Target="../media/hdphoto1.wdp"/><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6.jpeg"/><Relationship Id="rId3" Type="http://schemas.microsoft.com/office/2007/relationships/hdphoto" Target="../media/hdphoto1.wdp"/><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jpg"/><Relationship Id="rId5" Type="http://schemas.openxmlformats.org/officeDocument/2006/relationships/image" Target="../media/image3.png"/><Relationship Id="rId10" Type="http://schemas.openxmlformats.org/officeDocument/2006/relationships/image" Target="../media/image7.jpeg"/><Relationship Id="rId4" Type="http://schemas.openxmlformats.org/officeDocument/2006/relationships/image" Target="../media/image2.pn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07/relationships/hdphoto" Target="../media/hdphoto1.wdp"/><Relationship Id="rId7"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13.png"/><Relationship Id="rId4" Type="http://schemas.openxmlformats.org/officeDocument/2006/relationships/image" Target="../media/image2.png"/><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diagramData" Target="../diagrams/data1.xml"/><Relationship Id="rId13" Type="http://schemas.openxmlformats.org/officeDocument/2006/relationships/image" Target="../media/image16.png"/><Relationship Id="rId3" Type="http://schemas.microsoft.com/office/2007/relationships/hdphoto" Target="../media/hdphoto1.wdp"/><Relationship Id="rId7" Type="http://schemas.openxmlformats.org/officeDocument/2006/relationships/image" Target="../media/image14.png"/><Relationship Id="rId12"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diagramColors" Target="../diagrams/colors1.xml"/><Relationship Id="rId5" Type="http://schemas.openxmlformats.org/officeDocument/2006/relationships/image" Target="../media/image3.png"/><Relationship Id="rId15" Type="http://schemas.openxmlformats.org/officeDocument/2006/relationships/image" Target="../media/image18.png"/><Relationship Id="rId10" Type="http://schemas.openxmlformats.org/officeDocument/2006/relationships/diagramQuickStyle" Target="../diagrams/quickStyle1.xml"/><Relationship Id="rId4" Type="http://schemas.openxmlformats.org/officeDocument/2006/relationships/image" Target="../media/image2.png"/><Relationship Id="rId9" Type="http://schemas.openxmlformats.org/officeDocument/2006/relationships/diagramLayout" Target="../diagrams/layout1.xml"/><Relationship Id="rId14"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20.gif"/><Relationship Id="rId3" Type="http://schemas.microsoft.com/office/2007/relationships/hdphoto" Target="../media/hdphoto1.wdp"/><Relationship Id="rId7" Type="http://schemas.openxmlformats.org/officeDocument/2006/relationships/image" Target="../media/image19.jpeg"/><Relationship Id="rId12" Type="http://schemas.openxmlformats.org/officeDocument/2006/relationships/image" Target="../media/image24.gif"/><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23.gif"/><Relationship Id="rId5" Type="http://schemas.openxmlformats.org/officeDocument/2006/relationships/image" Target="../media/image4.png"/><Relationship Id="rId10" Type="http://schemas.openxmlformats.org/officeDocument/2006/relationships/image" Target="../media/image22.gif"/><Relationship Id="rId4" Type="http://schemas.openxmlformats.org/officeDocument/2006/relationships/image" Target="../media/image2.png"/><Relationship Id="rId9" Type="http://schemas.openxmlformats.org/officeDocument/2006/relationships/image" Target="../media/image21.png"/></Relationships>
</file>

<file path=ppt/slides/_rels/slide8.xml.rels><?xml version="1.0" encoding="UTF-8" standalone="yes"?>
<Relationships xmlns="http://schemas.openxmlformats.org/package/2006/relationships"><Relationship Id="rId8" Type="http://schemas.openxmlformats.org/officeDocument/2006/relationships/image" Target="../media/image26.png"/><Relationship Id="rId3" Type="http://schemas.microsoft.com/office/2007/relationships/hdphoto" Target="../media/hdphoto1.wdp"/><Relationship Id="rId7"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image" Target="../media/image27.png"/></Relationships>
</file>

<file path=ppt/slides/_rels/slide9.xml.rels><?xml version="1.0" encoding="UTF-8" standalone="yes"?>
<Relationships xmlns="http://schemas.openxmlformats.org/package/2006/relationships"><Relationship Id="rId8" Type="http://schemas.openxmlformats.org/officeDocument/2006/relationships/image" Target="../media/image29.png"/><Relationship Id="rId3" Type="http://schemas.microsoft.com/office/2007/relationships/hdphoto" Target="../media/hdphoto1.wdp"/><Relationship Id="rId7"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image" Target="../media/image33.gif"/><Relationship Id="rId3" Type="http://schemas.openxmlformats.org/officeDocument/2006/relationships/image" Target="../media/image2.png"/><Relationship Id="rId7" Type="http://schemas.openxmlformats.org/officeDocument/2006/relationships/image" Target="../media/image32.gif"/><Relationship Id="rId12" Type="http://schemas.openxmlformats.org/officeDocument/2006/relationships/image" Target="../media/image37.gif"/><Relationship Id="rId2" Type="http://schemas.openxmlformats.org/officeDocument/2006/relationships/image" Target="../media/image30.png"/><Relationship Id="rId1" Type="http://schemas.openxmlformats.org/officeDocument/2006/relationships/slideLayout" Target="../slideLayouts/slideLayout1.xml"/><Relationship Id="rId6" Type="http://schemas.openxmlformats.org/officeDocument/2006/relationships/image" Target="../media/image31.png"/><Relationship Id="rId11" Type="http://schemas.openxmlformats.org/officeDocument/2006/relationships/image" Target="../media/image36.gif"/><Relationship Id="rId5" Type="http://schemas.openxmlformats.org/officeDocument/2006/relationships/image" Target="../media/image3.png"/><Relationship Id="rId10" Type="http://schemas.openxmlformats.org/officeDocument/2006/relationships/image" Target="../media/image35.gif"/><Relationship Id="rId4" Type="http://schemas.openxmlformats.org/officeDocument/2006/relationships/image" Target="../media/image4.png"/><Relationship Id="rId9" Type="http://schemas.openxmlformats.org/officeDocument/2006/relationships/image" Target="../media/image34.gif"/></Relationships>
</file>

<file path=ppt/slides/_rels/slide11.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4.png"/><Relationship Id="rId7" Type="http://schemas.openxmlformats.org/officeDocument/2006/relationships/diagramColors" Target="../diagrams/colors2.xml"/><Relationship Id="rId12" Type="http://schemas.openxmlformats.org/officeDocument/2006/relationships/image" Target="../media/image3.png"/><Relationship Id="rId2" Type="http://schemas.openxmlformats.org/officeDocument/2006/relationships/image" Target="../media/image30.png"/><Relationship Id="rId1" Type="http://schemas.openxmlformats.org/officeDocument/2006/relationships/slideLayout" Target="../slideLayouts/slideLayout1.xml"/><Relationship Id="rId6" Type="http://schemas.openxmlformats.org/officeDocument/2006/relationships/diagramQuickStyle" Target="../diagrams/quickStyle2.xml"/><Relationship Id="rId11" Type="http://schemas.openxmlformats.org/officeDocument/2006/relationships/image" Target="../media/image2.png"/><Relationship Id="rId5" Type="http://schemas.openxmlformats.org/officeDocument/2006/relationships/diagramLayout" Target="../diagrams/layout2.xml"/><Relationship Id="rId10" Type="http://schemas.microsoft.com/office/2007/relationships/hdphoto" Target="../media/hdphoto2.wdp"/><Relationship Id="rId4" Type="http://schemas.openxmlformats.org/officeDocument/2006/relationships/diagramData" Target="../diagrams/data2.xml"/><Relationship Id="rId9" Type="http://schemas.openxmlformats.org/officeDocument/2006/relationships/image" Target="../media/image41.png"/></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0.png"/><Relationship Id="rId1" Type="http://schemas.openxmlformats.org/officeDocument/2006/relationships/slideLayout" Target="../slideLayouts/slideLayout1.xml"/><Relationship Id="rId6" Type="http://schemas.openxmlformats.org/officeDocument/2006/relationships/image" Target="../media/image42.png"/><Relationship Id="rId5" Type="http://schemas.openxmlformats.org/officeDocument/2006/relationships/image" Target="../media/image3.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3.xml"/><Relationship Id="rId3" Type="http://schemas.microsoft.com/office/2007/relationships/hdphoto" Target="../media/hdphoto1.wdp"/><Relationship Id="rId7" Type="http://schemas.openxmlformats.org/officeDocument/2006/relationships/diagramQuickStyle" Target="../diagrams/quickStyle3.xml"/><Relationship Id="rId12"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Layout" Target="../diagrams/layout3.xml"/><Relationship Id="rId11" Type="http://schemas.openxmlformats.org/officeDocument/2006/relationships/image" Target="../media/image3.png"/><Relationship Id="rId5" Type="http://schemas.openxmlformats.org/officeDocument/2006/relationships/diagramData" Target="../diagrams/data3.xml"/><Relationship Id="rId10" Type="http://schemas.openxmlformats.org/officeDocument/2006/relationships/image" Target="../media/image46.png"/><Relationship Id="rId4" Type="http://schemas.openxmlformats.org/officeDocument/2006/relationships/image" Target="../media/image4.png"/><Relationship Id="rId9" Type="http://schemas.microsoft.com/office/2007/relationships/diagramDrawing" Target="../diagrams/drawing3.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8" Type="http://schemas.openxmlformats.org/officeDocument/2006/relationships/diagramLayout" Target="../diagrams/layout4.xml"/><Relationship Id="rId13" Type="http://schemas.microsoft.com/office/2007/relationships/hdphoto" Target="../media/hdphoto3.wdp"/><Relationship Id="rId3" Type="http://schemas.microsoft.com/office/2007/relationships/hdphoto" Target="../media/hdphoto1.wdp"/><Relationship Id="rId7" Type="http://schemas.openxmlformats.org/officeDocument/2006/relationships/diagramData" Target="../diagrams/data4.xml"/><Relationship Id="rId12" Type="http://schemas.openxmlformats.org/officeDocument/2006/relationships/image" Target="../media/image49.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11" Type="http://schemas.microsoft.com/office/2007/relationships/diagramDrawing" Target="../diagrams/drawing4.xml"/><Relationship Id="rId5" Type="http://schemas.openxmlformats.org/officeDocument/2006/relationships/image" Target="../media/image3.png"/><Relationship Id="rId15" Type="http://schemas.microsoft.com/office/2007/relationships/hdphoto" Target="../media/hdphoto4.wdp"/><Relationship Id="rId10" Type="http://schemas.openxmlformats.org/officeDocument/2006/relationships/diagramColors" Target="../diagrams/colors4.xml"/><Relationship Id="rId4" Type="http://schemas.openxmlformats.org/officeDocument/2006/relationships/image" Target="../media/image2.png"/><Relationship Id="rId9" Type="http://schemas.openxmlformats.org/officeDocument/2006/relationships/diagramQuickStyle" Target="../diagrams/quickStyle4.xml"/><Relationship Id="rId14" Type="http://schemas.openxmlformats.org/officeDocument/2006/relationships/image" Target="../media/image50.png"/></Relationships>
</file>

<file path=ppt/slides/_rels/slide18.xml.rels><?xml version="1.0" encoding="UTF-8" standalone="yes"?>
<Relationships xmlns="http://schemas.openxmlformats.org/package/2006/relationships"><Relationship Id="rId8" Type="http://schemas.openxmlformats.org/officeDocument/2006/relationships/diagramQuickStyle" Target="../diagrams/quickStyle5.xml"/><Relationship Id="rId13" Type="http://schemas.openxmlformats.org/officeDocument/2006/relationships/image" Target="../media/image54.png"/><Relationship Id="rId3" Type="http://schemas.openxmlformats.org/officeDocument/2006/relationships/image" Target="../media/image2.png"/><Relationship Id="rId7" Type="http://schemas.openxmlformats.org/officeDocument/2006/relationships/diagramLayout" Target="../diagrams/layout5.xml"/><Relationship Id="rId12" Type="http://schemas.openxmlformats.org/officeDocument/2006/relationships/image" Target="../media/image53.png"/><Relationship Id="rId2" Type="http://schemas.openxmlformats.org/officeDocument/2006/relationships/image" Target="../media/image30.png"/><Relationship Id="rId1" Type="http://schemas.openxmlformats.org/officeDocument/2006/relationships/slideLayout" Target="../slideLayouts/slideLayout1.xml"/><Relationship Id="rId6" Type="http://schemas.openxmlformats.org/officeDocument/2006/relationships/diagramData" Target="../diagrams/data5.xml"/><Relationship Id="rId11" Type="http://schemas.openxmlformats.org/officeDocument/2006/relationships/image" Target="../media/image52.png"/><Relationship Id="rId5" Type="http://schemas.openxmlformats.org/officeDocument/2006/relationships/image" Target="../media/image4.png"/><Relationship Id="rId10" Type="http://schemas.microsoft.com/office/2007/relationships/diagramDrawing" Target="../diagrams/drawing5.xml"/><Relationship Id="rId4" Type="http://schemas.openxmlformats.org/officeDocument/2006/relationships/image" Target="../media/image3.png"/><Relationship Id="rId9" Type="http://schemas.openxmlformats.org/officeDocument/2006/relationships/diagramColors" Target="../diagrams/colors5.xml"/></Relationships>
</file>

<file path=ppt/slides/_rels/slide1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30.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8" Type="http://schemas.openxmlformats.org/officeDocument/2006/relationships/diagramQuickStyle" Target="../diagrams/quickStyle6.xml"/><Relationship Id="rId13" Type="http://schemas.openxmlformats.org/officeDocument/2006/relationships/image" Target="../media/image58.png"/><Relationship Id="rId3" Type="http://schemas.openxmlformats.org/officeDocument/2006/relationships/image" Target="../media/image2.png"/><Relationship Id="rId7" Type="http://schemas.openxmlformats.org/officeDocument/2006/relationships/diagramLayout" Target="../diagrams/layout6.xml"/><Relationship Id="rId12" Type="http://schemas.openxmlformats.org/officeDocument/2006/relationships/image" Target="../media/image57.png"/><Relationship Id="rId2" Type="http://schemas.openxmlformats.org/officeDocument/2006/relationships/image" Target="../media/image30.png"/><Relationship Id="rId1" Type="http://schemas.openxmlformats.org/officeDocument/2006/relationships/slideLayout" Target="../slideLayouts/slideLayout1.xml"/><Relationship Id="rId6" Type="http://schemas.openxmlformats.org/officeDocument/2006/relationships/diagramData" Target="../diagrams/data6.xml"/><Relationship Id="rId11" Type="http://schemas.openxmlformats.org/officeDocument/2006/relationships/image" Target="../media/image56.png"/><Relationship Id="rId5" Type="http://schemas.openxmlformats.org/officeDocument/2006/relationships/image" Target="../media/image4.png"/><Relationship Id="rId15" Type="http://schemas.openxmlformats.org/officeDocument/2006/relationships/image" Target="../media/image60.png"/><Relationship Id="rId10" Type="http://schemas.microsoft.com/office/2007/relationships/diagramDrawing" Target="../diagrams/drawing6.xml"/><Relationship Id="rId4" Type="http://schemas.openxmlformats.org/officeDocument/2006/relationships/image" Target="../media/image3.png"/><Relationship Id="rId9" Type="http://schemas.openxmlformats.org/officeDocument/2006/relationships/diagramColors" Target="../diagrams/colors6.xml"/><Relationship Id="rId14" Type="http://schemas.openxmlformats.org/officeDocument/2006/relationships/image" Target="../media/image59.png"/></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8" Type="http://schemas.openxmlformats.org/officeDocument/2006/relationships/diagramQuickStyle" Target="../diagrams/quickStyle7.xml"/><Relationship Id="rId3" Type="http://schemas.openxmlformats.org/officeDocument/2006/relationships/image" Target="../media/image2.png"/><Relationship Id="rId7" Type="http://schemas.openxmlformats.org/officeDocument/2006/relationships/diagramLayout" Target="../diagrams/layout7.xml"/><Relationship Id="rId2" Type="http://schemas.openxmlformats.org/officeDocument/2006/relationships/image" Target="../media/image30.png"/><Relationship Id="rId1" Type="http://schemas.openxmlformats.org/officeDocument/2006/relationships/slideLayout" Target="../slideLayouts/slideLayout1.xml"/><Relationship Id="rId6" Type="http://schemas.openxmlformats.org/officeDocument/2006/relationships/diagramData" Target="../diagrams/data7.xml"/><Relationship Id="rId11" Type="http://schemas.openxmlformats.org/officeDocument/2006/relationships/image" Target="../media/image62.png"/><Relationship Id="rId5" Type="http://schemas.openxmlformats.org/officeDocument/2006/relationships/image" Target="../media/image4.png"/><Relationship Id="rId10" Type="http://schemas.microsoft.com/office/2007/relationships/diagramDrawing" Target="../diagrams/drawing7.xml"/><Relationship Id="rId4" Type="http://schemas.openxmlformats.org/officeDocument/2006/relationships/image" Target="../media/image3.png"/><Relationship Id="rId9" Type="http://schemas.openxmlformats.org/officeDocument/2006/relationships/diagramColors" Target="../diagrams/colors7.xml"/></Relationships>
</file>

<file path=ppt/slides/_rels/slide23.xml.rels><?xml version="1.0" encoding="UTF-8" standalone="yes"?>
<Relationships xmlns="http://schemas.openxmlformats.org/package/2006/relationships"><Relationship Id="rId8" Type="http://schemas.openxmlformats.org/officeDocument/2006/relationships/diagramQuickStyle" Target="../diagrams/quickStyle8.xml"/><Relationship Id="rId3" Type="http://schemas.openxmlformats.org/officeDocument/2006/relationships/image" Target="../media/image2.png"/><Relationship Id="rId7" Type="http://schemas.openxmlformats.org/officeDocument/2006/relationships/diagramLayout" Target="../diagrams/layout8.xml"/><Relationship Id="rId12" Type="http://schemas.openxmlformats.org/officeDocument/2006/relationships/image" Target="../media/image65.png"/><Relationship Id="rId2" Type="http://schemas.openxmlformats.org/officeDocument/2006/relationships/image" Target="../media/image30.png"/><Relationship Id="rId1" Type="http://schemas.openxmlformats.org/officeDocument/2006/relationships/slideLayout" Target="../slideLayouts/slideLayout1.xml"/><Relationship Id="rId6" Type="http://schemas.openxmlformats.org/officeDocument/2006/relationships/diagramData" Target="../diagrams/data8.xml"/><Relationship Id="rId11" Type="http://schemas.openxmlformats.org/officeDocument/2006/relationships/image" Target="../media/image64.png"/><Relationship Id="rId5" Type="http://schemas.openxmlformats.org/officeDocument/2006/relationships/image" Target="../media/image4.png"/><Relationship Id="rId10" Type="http://schemas.microsoft.com/office/2007/relationships/diagramDrawing" Target="../diagrams/drawing8.xml"/><Relationship Id="rId4" Type="http://schemas.openxmlformats.org/officeDocument/2006/relationships/image" Target="../media/image3.png"/><Relationship Id="rId9" Type="http://schemas.openxmlformats.org/officeDocument/2006/relationships/diagramColors" Target="../diagrams/colors8.xml"/></Relationships>
</file>

<file path=ppt/slides/_rels/slide24.xml.rels><?xml version="1.0" encoding="UTF-8" standalone="yes"?>
<Relationships xmlns="http://schemas.openxmlformats.org/package/2006/relationships"><Relationship Id="rId8" Type="http://schemas.openxmlformats.org/officeDocument/2006/relationships/diagramLayout" Target="../diagrams/layout9.xml"/><Relationship Id="rId3" Type="http://schemas.microsoft.com/office/2007/relationships/hdphoto" Target="../media/hdphoto1.wdp"/><Relationship Id="rId7" Type="http://schemas.openxmlformats.org/officeDocument/2006/relationships/diagramData" Target="../diagrams/data9.xml"/><Relationship Id="rId12" Type="http://schemas.openxmlformats.org/officeDocument/2006/relationships/image" Target="../media/image67.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11" Type="http://schemas.microsoft.com/office/2007/relationships/diagramDrawing" Target="../diagrams/drawing9.xml"/><Relationship Id="rId5" Type="http://schemas.openxmlformats.org/officeDocument/2006/relationships/image" Target="../media/image3.png"/><Relationship Id="rId10" Type="http://schemas.openxmlformats.org/officeDocument/2006/relationships/diagramColors" Target="../diagrams/colors9.xml"/><Relationship Id="rId4" Type="http://schemas.openxmlformats.org/officeDocument/2006/relationships/image" Target="../media/image2.png"/><Relationship Id="rId9" Type="http://schemas.openxmlformats.org/officeDocument/2006/relationships/diagramQuickStyle" Target="../diagrams/quickStyle9.xml"/></Relationships>
</file>

<file path=ppt/slides/_rels/slide25.xml.rels><?xml version="1.0" encoding="UTF-8" standalone="yes"?>
<Relationships xmlns="http://schemas.openxmlformats.org/package/2006/relationships"><Relationship Id="rId8" Type="http://schemas.openxmlformats.org/officeDocument/2006/relationships/diagramLayout" Target="../diagrams/layout10.xml"/><Relationship Id="rId3" Type="http://schemas.microsoft.com/office/2007/relationships/hdphoto" Target="../media/hdphoto1.wdp"/><Relationship Id="rId7" Type="http://schemas.openxmlformats.org/officeDocument/2006/relationships/diagramData" Target="../diagrams/data10.xml"/><Relationship Id="rId12" Type="http://schemas.openxmlformats.org/officeDocument/2006/relationships/image" Target="../media/image70.png"/><Relationship Id="rId2" Type="http://schemas.openxmlformats.org/officeDocument/2006/relationships/image" Target="../media/image68.png"/><Relationship Id="rId1" Type="http://schemas.openxmlformats.org/officeDocument/2006/relationships/slideLayout" Target="../slideLayouts/slideLayout1.xml"/><Relationship Id="rId6" Type="http://schemas.openxmlformats.org/officeDocument/2006/relationships/image" Target="../media/image4.png"/><Relationship Id="rId11" Type="http://schemas.microsoft.com/office/2007/relationships/diagramDrawing" Target="../diagrams/drawing10.xml"/><Relationship Id="rId5" Type="http://schemas.openxmlformats.org/officeDocument/2006/relationships/image" Target="../media/image3.png"/><Relationship Id="rId10" Type="http://schemas.openxmlformats.org/officeDocument/2006/relationships/diagramColors" Target="../diagrams/colors10.xml"/><Relationship Id="rId4" Type="http://schemas.openxmlformats.org/officeDocument/2006/relationships/image" Target="../media/image2.png"/><Relationship Id="rId9" Type="http://schemas.openxmlformats.org/officeDocument/2006/relationships/diagramQuickStyle" Target="../diagrams/quickStyle10.xml"/></Relationships>
</file>

<file path=ppt/slides/_rels/slide26.xml.rels><?xml version="1.0" encoding="UTF-8" standalone="yes"?>
<Relationships xmlns="http://schemas.openxmlformats.org/package/2006/relationships"><Relationship Id="rId8" Type="http://schemas.openxmlformats.org/officeDocument/2006/relationships/diagramLayout" Target="../diagrams/layout11.xml"/><Relationship Id="rId3" Type="http://schemas.microsoft.com/office/2007/relationships/hdphoto" Target="../media/hdphoto1.wdp"/><Relationship Id="rId7" Type="http://schemas.openxmlformats.org/officeDocument/2006/relationships/diagramData" Target="../diagrams/data1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11" Type="http://schemas.microsoft.com/office/2007/relationships/diagramDrawing" Target="../diagrams/drawing11.xml"/><Relationship Id="rId5" Type="http://schemas.openxmlformats.org/officeDocument/2006/relationships/image" Target="../media/image3.png"/><Relationship Id="rId10" Type="http://schemas.openxmlformats.org/officeDocument/2006/relationships/diagramColors" Target="../diagrams/colors11.xml"/><Relationship Id="rId4" Type="http://schemas.openxmlformats.org/officeDocument/2006/relationships/image" Target="../media/image2.png"/><Relationship Id="rId9" Type="http://schemas.openxmlformats.org/officeDocument/2006/relationships/diagramQuickStyle" Target="../diagrams/quickStyle11.xml"/></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XV\Desktop\background_image.pn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0" y="1504950"/>
            <a:ext cx="9144000" cy="51816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504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Obraz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162025"/>
            <a:ext cx="9144000" cy="723359"/>
          </a:xfrm>
          <a:prstGeom prst="rect">
            <a:avLst/>
          </a:prstGeom>
        </p:spPr>
      </p:pic>
      <p:pic>
        <p:nvPicPr>
          <p:cNvPr id="5" name="Obraz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3528" y="188640"/>
            <a:ext cx="1790700" cy="809625"/>
          </a:xfrm>
          <a:prstGeom prst="rect">
            <a:avLst/>
          </a:prstGeom>
        </p:spPr>
      </p:pic>
      <p:sp>
        <p:nvSpPr>
          <p:cNvPr id="9" name="pole tekstowe 8"/>
          <p:cNvSpPr txBox="1"/>
          <p:nvPr/>
        </p:nvSpPr>
        <p:spPr>
          <a:xfrm>
            <a:off x="6354316" y="6217512"/>
            <a:ext cx="2808312" cy="215444"/>
          </a:xfrm>
          <a:prstGeom prst="rect">
            <a:avLst/>
          </a:prstGeom>
          <a:noFill/>
        </p:spPr>
        <p:txBody>
          <a:bodyPr wrap="square" rtlCol="0">
            <a:spAutoFit/>
          </a:bodyPr>
          <a:lstStyle/>
          <a:p>
            <a:r>
              <a:rPr lang="pl-PL" sz="800" dirty="0" smtClean="0">
                <a:latin typeface="Arial Unicode MS" panose="020B0604020202020204" pitchFamily="34" charset="-128"/>
                <a:ea typeface="Arial Unicode MS" panose="020B0604020202020204" pitchFamily="34" charset="-128"/>
                <a:cs typeface="Arial Unicode MS" panose="020B0604020202020204" pitchFamily="34" charset="-128"/>
              </a:rPr>
              <a:t>AIR CONDITIONING SOLUTION FOR YOUR FUTURE</a:t>
            </a:r>
            <a:endParaRPr lang="pl-PL" sz="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0" name="pole tekstowe 9"/>
          <p:cNvSpPr txBox="1"/>
          <p:nvPr/>
        </p:nvSpPr>
        <p:spPr>
          <a:xfrm>
            <a:off x="6228184" y="6165304"/>
            <a:ext cx="250341" cy="369332"/>
          </a:xfrm>
          <a:prstGeom prst="rect">
            <a:avLst/>
          </a:prstGeom>
          <a:noFill/>
        </p:spPr>
        <p:txBody>
          <a:bodyPr wrap="square" rtlCol="0">
            <a:spAutoFit/>
          </a:bodyPr>
          <a:lstStyle/>
          <a:p>
            <a:r>
              <a:rPr lang="pl-PL" dirty="0">
                <a:solidFill>
                  <a:srgbClr val="C7053C"/>
                </a:solidFill>
                <a:latin typeface="Arial" panose="020B0604020202020204" pitchFamily="34" charset="0"/>
                <a:cs typeface="Arial" panose="020B0604020202020204" pitchFamily="34" charset="0"/>
              </a:rPr>
              <a:t>*</a:t>
            </a:r>
            <a:endParaRPr lang="pl-PL" dirty="0"/>
          </a:p>
        </p:txBody>
      </p:sp>
      <p:sp>
        <p:nvSpPr>
          <p:cNvPr id="11" name="pole tekstowe 10"/>
          <p:cNvSpPr txBox="1"/>
          <p:nvPr/>
        </p:nvSpPr>
        <p:spPr>
          <a:xfrm>
            <a:off x="35496" y="2420888"/>
            <a:ext cx="9073008" cy="2831544"/>
          </a:xfrm>
          <a:prstGeom prst="rect">
            <a:avLst/>
          </a:prstGeom>
          <a:noFill/>
        </p:spPr>
        <p:txBody>
          <a:bodyPr wrap="square" rtlCol="0">
            <a:spAutoFit/>
          </a:bodyPr>
          <a:lstStyle/>
          <a:p>
            <a:pPr algn="ctr"/>
            <a:r>
              <a:rPr lang="pl-PL" sz="5400" b="1" spc="3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Lennox </a:t>
            </a:r>
            <a:r>
              <a:rPr lang="pl-PL" sz="5400" b="1" spc="3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Vision</a:t>
            </a:r>
            <a:endParaRPr lang="pl-PL" sz="5400" b="1" spc="3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a:endParaRPr lang="pl-PL" sz="5400" b="1" spc="3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a:r>
              <a:rPr lang="pl-PL" sz="5400" b="1" spc="3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System BMS</a:t>
            </a:r>
          </a:p>
          <a:p>
            <a:pPr algn="ctr"/>
            <a:r>
              <a:rPr lang="pl-PL" sz="1200" b="1" spc="3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2017</a:t>
            </a:r>
            <a:endParaRPr lang="pl-PL" sz="1200" b="1" spc="3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pic>
        <p:nvPicPr>
          <p:cNvPr id="13" name="Picture 8"/>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028384" y="5496279"/>
            <a:ext cx="1012825" cy="722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7" descr="Neosys"/>
          <p:cNvPicPr>
            <a:picLocks noChangeAspect="1" noChangeArrowheads="1"/>
          </p:cNvPicPr>
          <p:nvPr/>
        </p:nvPicPr>
        <p:blipFill>
          <a:blip r:embed="rId8">
            <a:clrChange>
              <a:clrFrom>
                <a:srgbClr val="7AE94C"/>
              </a:clrFrom>
              <a:clrTo>
                <a:srgbClr val="7AE94C">
                  <a:alpha val="0"/>
                </a:srgbClr>
              </a:clrTo>
            </a:clrChange>
            <a:extLst>
              <a:ext uri="{28A0092B-C50C-407E-A947-70E740481C1C}">
                <a14:useLocalDpi xmlns:a14="http://schemas.microsoft.com/office/drawing/2010/main" val="0"/>
              </a:ext>
            </a:extLst>
          </a:blip>
          <a:srcRect/>
          <a:stretch>
            <a:fillRect/>
          </a:stretch>
        </p:blipFill>
        <p:spPr bwMode="auto">
          <a:xfrm>
            <a:off x="7758472" y="4969955"/>
            <a:ext cx="939800" cy="87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Computer"/>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9549" t="20877" r="9549" b="16263"/>
          <a:stretch>
            <a:fillRect/>
          </a:stretch>
        </p:blipFill>
        <p:spPr bwMode="auto">
          <a:xfrm>
            <a:off x="7212222" y="4749411"/>
            <a:ext cx="994768" cy="702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1687823"/>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XV\Desktop\background_image.pn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0" y="1504950"/>
            <a:ext cx="9144000" cy="51816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504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Obraz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162025"/>
            <a:ext cx="9144000" cy="723359"/>
          </a:xfrm>
          <a:prstGeom prst="rect">
            <a:avLst/>
          </a:prstGeom>
        </p:spPr>
      </p:pic>
      <p:pic>
        <p:nvPicPr>
          <p:cNvPr id="5" name="Obraz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3528" y="188640"/>
            <a:ext cx="1790700" cy="809625"/>
          </a:xfrm>
          <a:prstGeom prst="rect">
            <a:avLst/>
          </a:prstGeom>
        </p:spPr>
      </p:pic>
      <p:sp>
        <p:nvSpPr>
          <p:cNvPr id="9" name="pole tekstowe 8"/>
          <p:cNvSpPr txBox="1"/>
          <p:nvPr/>
        </p:nvSpPr>
        <p:spPr>
          <a:xfrm>
            <a:off x="6354316" y="6217512"/>
            <a:ext cx="2808312" cy="215444"/>
          </a:xfrm>
          <a:prstGeom prst="rect">
            <a:avLst/>
          </a:prstGeom>
          <a:noFill/>
        </p:spPr>
        <p:txBody>
          <a:bodyPr wrap="square" rtlCol="0">
            <a:spAutoFit/>
          </a:bodyPr>
          <a:lstStyle/>
          <a:p>
            <a:r>
              <a:rPr lang="pl-PL" sz="800" dirty="0" smtClean="0">
                <a:latin typeface="Arial Unicode MS" panose="020B0604020202020204" pitchFamily="34" charset="-128"/>
                <a:ea typeface="Arial Unicode MS" panose="020B0604020202020204" pitchFamily="34" charset="-128"/>
                <a:cs typeface="Arial Unicode MS" panose="020B0604020202020204" pitchFamily="34" charset="-128"/>
              </a:rPr>
              <a:t>AIR CONDITIONING SOLUTION FOR YOUR FUTURE</a:t>
            </a:r>
            <a:endParaRPr lang="pl-PL" sz="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0" name="pole tekstowe 9"/>
          <p:cNvSpPr txBox="1"/>
          <p:nvPr/>
        </p:nvSpPr>
        <p:spPr>
          <a:xfrm>
            <a:off x="6228184" y="6165304"/>
            <a:ext cx="250341" cy="369332"/>
          </a:xfrm>
          <a:prstGeom prst="rect">
            <a:avLst/>
          </a:prstGeom>
          <a:noFill/>
        </p:spPr>
        <p:txBody>
          <a:bodyPr wrap="square" rtlCol="0">
            <a:spAutoFit/>
          </a:bodyPr>
          <a:lstStyle/>
          <a:p>
            <a:r>
              <a:rPr lang="pl-PL" dirty="0">
                <a:solidFill>
                  <a:srgbClr val="C7053C"/>
                </a:solidFill>
                <a:latin typeface="Arial" panose="020B0604020202020204" pitchFamily="34" charset="0"/>
                <a:cs typeface="Arial" panose="020B0604020202020204" pitchFamily="34" charset="0"/>
              </a:rPr>
              <a:t>*</a:t>
            </a:r>
            <a:endParaRPr lang="pl-PL" dirty="0"/>
          </a:p>
        </p:txBody>
      </p:sp>
      <p:sp>
        <p:nvSpPr>
          <p:cNvPr id="14" name="Rectangle 3"/>
          <p:cNvSpPr txBox="1">
            <a:spLocks noChangeArrowheads="1"/>
          </p:cNvSpPr>
          <p:nvPr/>
        </p:nvSpPr>
        <p:spPr>
          <a:xfrm>
            <a:off x="107504" y="2132857"/>
            <a:ext cx="8928992" cy="396044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nSpc>
                <a:spcPct val="80000"/>
              </a:lnSpc>
            </a:pPr>
            <a:r>
              <a:rPr lang="pl-PL" altLang="pl-PL" sz="1800" dirty="0" smtClean="0">
                <a:solidFill>
                  <a:schemeClr val="bg1"/>
                </a:solidFill>
              </a:rPr>
              <a:t>System BMS firmy Lennox to zintegrowana aplikacja, obejmująca system kontroli wentylacji / klimatyzacji oraz innych elementów systemu inteligentnego budynku pozwalająca na optymalne sterowanie instalacjami a tym samym na oszczędne gospodarowanie nośnikami energii. Użytkownik ma możliwość zdalnej zmiany parametrów urządzeń klimatyzacji i wentylacji (zmiany nastaw temperatury zadanej, ilości świeżego powietrza, tygodniowego (+rocznego</a:t>
            </a:r>
            <a:r>
              <a:rPr lang="pl-PL" altLang="pl-PL" sz="1800" dirty="0" smtClean="0">
                <a:solidFill>
                  <a:schemeClr val="bg1"/>
                </a:solidFill>
              </a:rPr>
              <a:t>) harmonogramu </a:t>
            </a:r>
            <a:r>
              <a:rPr lang="pl-PL" altLang="pl-PL" sz="1800" dirty="0" smtClean="0">
                <a:solidFill>
                  <a:schemeClr val="bg1"/>
                </a:solidFill>
              </a:rPr>
              <a:t>pracy urządzenia itp.), ma również możliwość archiwizacji danych i ich wizualizacji oraz analizy na wykresach, daje precyzyjne narzędzie diagnostyczne i kontrolne parametrów pracy. Bardzo ważną kwestią jest również sygnalizacja alarmów generowanych przez urządzenia. Użytkownik jest na bieżąco informowany o zaistniałych alarmach (rodzaj, czas wystąpienia itp.), dzięki czemu szybko może podjąć działania zmierzające do usunięcia nieprawidłowości. </a:t>
            </a:r>
          </a:p>
          <a:p>
            <a:pPr>
              <a:lnSpc>
                <a:spcPct val="80000"/>
              </a:lnSpc>
            </a:pPr>
            <a:r>
              <a:rPr lang="pl-PL" altLang="pl-PL" sz="1800" dirty="0" smtClean="0">
                <a:solidFill>
                  <a:schemeClr val="bg1"/>
                </a:solidFill>
              </a:rPr>
              <a:t>Aplikacja nie ogranicza się tylko do urządzeń HVAC a może dodatkowo objąć swoją kontrolą takie systemy budynku jak liczniki mediów , instalacje oświetleniowe i </a:t>
            </a:r>
            <a:r>
              <a:rPr lang="pl-PL" altLang="pl-PL" sz="1800" dirty="0" smtClean="0">
                <a:solidFill>
                  <a:schemeClr val="bg1"/>
                </a:solidFill>
              </a:rPr>
              <a:t>inne, zapewniając otwartość </a:t>
            </a:r>
            <a:r>
              <a:rPr lang="pl-PL" altLang="pl-PL" sz="1800" dirty="0">
                <a:solidFill>
                  <a:schemeClr val="bg1"/>
                </a:solidFill>
              </a:rPr>
              <a:t>na dodatkową funkcjonalność wymaganą przez klienta (automatyzacja procesów</a:t>
            </a:r>
            <a:r>
              <a:rPr lang="pl-PL" altLang="pl-PL" sz="1800" dirty="0" smtClean="0">
                <a:solidFill>
                  <a:schemeClr val="bg1"/>
                </a:solidFill>
              </a:rPr>
              <a:t>).</a:t>
            </a:r>
            <a:endParaRPr lang="pl-PL" altLang="pl-PL" sz="1800" dirty="0"/>
          </a:p>
          <a:p>
            <a:pPr>
              <a:lnSpc>
                <a:spcPct val="80000"/>
              </a:lnSpc>
            </a:pPr>
            <a:endParaRPr lang="pl-PL" altLang="pl-PL" sz="1800" dirty="0"/>
          </a:p>
        </p:txBody>
      </p:sp>
      <p:sp>
        <p:nvSpPr>
          <p:cNvPr id="15" name="Rectangle 2"/>
          <p:cNvSpPr txBox="1">
            <a:spLocks noChangeArrowheads="1"/>
          </p:cNvSpPr>
          <p:nvPr/>
        </p:nvSpPr>
        <p:spPr>
          <a:xfrm>
            <a:off x="35495" y="1504975"/>
            <a:ext cx="9050685" cy="699889"/>
          </a:xfrm>
          <a:prstGeom prst="rect">
            <a:avLst/>
          </a:prstGeom>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l-PL" altLang="pl-PL" sz="4000" b="1" dirty="0" smtClean="0">
                <a:solidFill>
                  <a:schemeClr val="bg1"/>
                </a:solidFill>
              </a:rPr>
              <a:t>Lennox </a:t>
            </a:r>
            <a:r>
              <a:rPr lang="pl-PL" altLang="pl-PL" sz="4000" b="1" dirty="0" err="1" smtClean="0">
                <a:solidFill>
                  <a:schemeClr val="bg1"/>
                </a:solidFill>
              </a:rPr>
              <a:t>Vision</a:t>
            </a:r>
            <a:endParaRPr lang="pl-PL" altLang="pl-PL" sz="4000" dirty="0">
              <a:solidFill>
                <a:schemeClr val="bg1"/>
              </a:solidFill>
            </a:endParaRPr>
          </a:p>
        </p:txBody>
      </p:sp>
    </p:spTree>
    <p:extLst>
      <p:ext uri="{BB962C8B-B14F-4D97-AF65-F5344CB8AC3E}">
        <p14:creationId xmlns:p14="http://schemas.microsoft.com/office/powerpoint/2010/main" val="2330569389"/>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XV\Desktop\background_image.pn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0" y="1504950"/>
            <a:ext cx="9144000" cy="51816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504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Obraz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162025"/>
            <a:ext cx="9144000" cy="723359"/>
          </a:xfrm>
          <a:prstGeom prst="rect">
            <a:avLst/>
          </a:prstGeom>
        </p:spPr>
      </p:pic>
      <p:pic>
        <p:nvPicPr>
          <p:cNvPr id="5" name="Obraz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3528" y="188640"/>
            <a:ext cx="1790700" cy="809625"/>
          </a:xfrm>
          <a:prstGeom prst="rect">
            <a:avLst/>
          </a:prstGeom>
        </p:spPr>
      </p:pic>
      <p:sp>
        <p:nvSpPr>
          <p:cNvPr id="9" name="pole tekstowe 8"/>
          <p:cNvSpPr txBox="1"/>
          <p:nvPr/>
        </p:nvSpPr>
        <p:spPr>
          <a:xfrm>
            <a:off x="6354316" y="6217512"/>
            <a:ext cx="2808312" cy="215444"/>
          </a:xfrm>
          <a:prstGeom prst="rect">
            <a:avLst/>
          </a:prstGeom>
          <a:noFill/>
        </p:spPr>
        <p:txBody>
          <a:bodyPr wrap="square" rtlCol="0">
            <a:spAutoFit/>
          </a:bodyPr>
          <a:lstStyle/>
          <a:p>
            <a:r>
              <a:rPr lang="pl-PL" sz="800" dirty="0" smtClean="0">
                <a:latin typeface="Arial Unicode MS" panose="020B0604020202020204" pitchFamily="34" charset="-128"/>
                <a:ea typeface="Arial Unicode MS" panose="020B0604020202020204" pitchFamily="34" charset="-128"/>
                <a:cs typeface="Arial Unicode MS" panose="020B0604020202020204" pitchFamily="34" charset="-128"/>
              </a:rPr>
              <a:t>AIR CONDITIONING SOLUTION FOR YOUR FUTURE</a:t>
            </a:r>
            <a:endParaRPr lang="pl-PL" sz="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0" name="pole tekstowe 9"/>
          <p:cNvSpPr txBox="1"/>
          <p:nvPr/>
        </p:nvSpPr>
        <p:spPr>
          <a:xfrm>
            <a:off x="6228184" y="6165304"/>
            <a:ext cx="250341" cy="369332"/>
          </a:xfrm>
          <a:prstGeom prst="rect">
            <a:avLst/>
          </a:prstGeom>
          <a:noFill/>
        </p:spPr>
        <p:txBody>
          <a:bodyPr wrap="square" rtlCol="0">
            <a:spAutoFit/>
          </a:bodyPr>
          <a:lstStyle/>
          <a:p>
            <a:r>
              <a:rPr lang="pl-PL" dirty="0">
                <a:solidFill>
                  <a:srgbClr val="C7053C"/>
                </a:solidFill>
                <a:latin typeface="Arial" panose="020B0604020202020204" pitchFamily="34" charset="0"/>
                <a:cs typeface="Arial" panose="020B0604020202020204" pitchFamily="34" charset="0"/>
              </a:rPr>
              <a:t>*</a:t>
            </a:r>
            <a:endParaRPr lang="pl-PL" dirty="0"/>
          </a:p>
        </p:txBody>
      </p:sp>
      <p:sp>
        <p:nvSpPr>
          <p:cNvPr id="12" name="Rectangle 2"/>
          <p:cNvSpPr txBox="1">
            <a:spLocks noChangeArrowheads="1"/>
          </p:cNvSpPr>
          <p:nvPr/>
        </p:nvSpPr>
        <p:spPr>
          <a:xfrm>
            <a:off x="107504" y="1504950"/>
            <a:ext cx="8928992" cy="627907"/>
          </a:xfrm>
          <a:prstGeom prst="rect">
            <a:avLst/>
          </a:prstGeom>
        </p:spPr>
        <p:txBody>
          <a:bodyPr vert="horz" lIns="91440" tIns="45720" rIns="91440" bIns="45720" rtlCol="0" anchor="ctr">
            <a:normAutofit fontScale="9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l-PL" altLang="pl-PL" sz="4000" b="1" dirty="0" smtClean="0">
                <a:solidFill>
                  <a:schemeClr val="bg1"/>
                </a:solidFill>
              </a:rPr>
              <a:t>Strona sprzętowa</a:t>
            </a:r>
            <a:endParaRPr lang="pl-PL" altLang="pl-PL" sz="4000" dirty="0">
              <a:solidFill>
                <a:schemeClr val="bg1"/>
              </a:solidFill>
            </a:endParaRPr>
          </a:p>
        </p:txBody>
      </p:sp>
      <p:sp>
        <p:nvSpPr>
          <p:cNvPr id="17" name="Rectangle 3"/>
          <p:cNvSpPr txBox="1">
            <a:spLocks noChangeArrowheads="1"/>
          </p:cNvSpPr>
          <p:nvPr/>
        </p:nvSpPr>
        <p:spPr>
          <a:xfrm>
            <a:off x="107504" y="2132857"/>
            <a:ext cx="8928992" cy="3888431"/>
          </a:xfrm>
          <a:prstGeom prst="rect">
            <a:avLst/>
          </a:prstGeom>
        </p:spPr>
        <p:txBody>
          <a:bodyPr vert="horz" lIns="91440" tIns="45720" rIns="91440" bIns="45720" rtlCol="0">
            <a:normAutofit fontScale="925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285750" indent="-285750" algn="l">
              <a:lnSpc>
                <a:spcPct val="80000"/>
              </a:lnSpc>
              <a:buFont typeface="Arial" panose="020B0604020202020204" pitchFamily="34" charset="0"/>
              <a:buChar char="•"/>
            </a:pPr>
            <a:r>
              <a:rPr lang="pl-PL" altLang="pl-PL" sz="1800" dirty="0" smtClean="0">
                <a:solidFill>
                  <a:schemeClr val="bg1"/>
                </a:solidFill>
              </a:rPr>
              <a:t>Jednostkę centralną stanowi zestaw komputerowy PC z systemem Windows7/10 64bit wraz monitorem LCD 24”</a:t>
            </a:r>
          </a:p>
          <a:p>
            <a:pPr marL="285750" indent="-285750" algn="l">
              <a:lnSpc>
                <a:spcPct val="80000"/>
              </a:lnSpc>
              <a:buFont typeface="Arial" panose="020B0604020202020204" pitchFamily="34" charset="0"/>
              <a:buChar char="•"/>
            </a:pPr>
            <a:r>
              <a:rPr lang="pl-PL" altLang="pl-PL" sz="1800" dirty="0" smtClean="0">
                <a:solidFill>
                  <a:schemeClr val="bg1"/>
                </a:solidFill>
              </a:rPr>
              <a:t>W typowym rozwiązaniu komputer wyposażony jest w kartę wieloportową (firmy MOXA) RS485 optoizolowaną, dzięki czemu możliwe jest podłączenie monitorowanych urządzeń w standardzie RS485 bez żadnych dodatkowych elementów pośredniczących. Uprasza to wykonanie BMS.</a:t>
            </a:r>
          </a:p>
          <a:p>
            <a:pPr marL="285750" indent="-285750" algn="l">
              <a:lnSpc>
                <a:spcPct val="80000"/>
              </a:lnSpc>
              <a:buFont typeface="Arial" panose="020B0604020202020204" pitchFamily="34" charset="0"/>
              <a:buChar char="•"/>
            </a:pPr>
            <a:r>
              <a:rPr lang="pl-PL" altLang="pl-PL" sz="1800" dirty="0" smtClean="0">
                <a:solidFill>
                  <a:schemeClr val="bg1"/>
                </a:solidFill>
              </a:rPr>
              <a:t>W rozległych aplikacjach istnieje możliwość przejścia na magistralę LAN TCP/IP dzięki wykorzystaniu konwerterów RS485/Ethernet.</a:t>
            </a:r>
          </a:p>
          <a:p>
            <a:pPr marL="285750" indent="-285750" algn="l">
              <a:lnSpc>
                <a:spcPct val="80000"/>
              </a:lnSpc>
              <a:buFont typeface="Arial" panose="020B0604020202020204" pitchFamily="34" charset="0"/>
              <a:buChar char="•"/>
            </a:pPr>
            <a:r>
              <a:rPr lang="pl-PL" altLang="pl-PL" sz="1800" dirty="0">
                <a:solidFill>
                  <a:schemeClr val="bg1"/>
                </a:solidFill>
              </a:rPr>
              <a:t>Możliwość wykonania  systemu z centralnym serwerem oraz kilkoma terminalami operatora</a:t>
            </a:r>
            <a:r>
              <a:rPr lang="pl-PL" altLang="pl-PL" sz="1800" dirty="0" smtClean="0">
                <a:solidFill>
                  <a:schemeClr val="bg1"/>
                </a:solidFill>
              </a:rPr>
              <a:t>.</a:t>
            </a:r>
          </a:p>
          <a:p>
            <a:pPr marL="285750" indent="-285750" algn="l">
              <a:lnSpc>
                <a:spcPct val="80000"/>
              </a:lnSpc>
              <a:buFont typeface="Arial" panose="020B0604020202020204" pitchFamily="34" charset="0"/>
              <a:buChar char="•"/>
            </a:pPr>
            <a:r>
              <a:rPr lang="pl-PL" altLang="pl-PL" sz="1800" dirty="0" smtClean="0">
                <a:solidFill>
                  <a:schemeClr val="bg1"/>
                </a:solidFill>
              </a:rPr>
              <a:t>Brak ograniczenia ilości monitorowanych </a:t>
            </a:r>
            <a:r>
              <a:rPr lang="pl-PL" altLang="pl-PL" sz="1800" dirty="0" smtClean="0">
                <a:solidFill>
                  <a:schemeClr val="bg1"/>
                </a:solidFill>
              </a:rPr>
              <a:t>urządzeń.</a:t>
            </a:r>
            <a:endParaRPr lang="pl-PL" altLang="pl-PL" sz="1800" dirty="0" smtClean="0">
              <a:solidFill>
                <a:schemeClr val="bg1"/>
              </a:solidFill>
            </a:endParaRPr>
          </a:p>
          <a:p>
            <a:pPr marL="285750" indent="-285750" algn="l">
              <a:lnSpc>
                <a:spcPct val="80000"/>
              </a:lnSpc>
              <a:buFont typeface="Arial" panose="020B0604020202020204" pitchFamily="34" charset="0"/>
              <a:buChar char="•"/>
            </a:pPr>
            <a:r>
              <a:rPr lang="pl-PL" altLang="pl-PL" sz="1800" dirty="0" smtClean="0">
                <a:solidFill>
                  <a:schemeClr val="bg1"/>
                </a:solidFill>
              </a:rPr>
              <a:t>Wspierane protokoły komunikacji: </a:t>
            </a:r>
            <a:r>
              <a:rPr lang="pl-PL" altLang="pl-PL" sz="1800" dirty="0" err="1" smtClean="0">
                <a:solidFill>
                  <a:schemeClr val="bg1"/>
                </a:solidFill>
              </a:rPr>
              <a:t>Modbus</a:t>
            </a:r>
            <a:r>
              <a:rPr lang="pl-PL" altLang="pl-PL" sz="1800" dirty="0" smtClean="0">
                <a:solidFill>
                  <a:schemeClr val="bg1"/>
                </a:solidFill>
              </a:rPr>
              <a:t> RTU/TCP ,M-Bus, </a:t>
            </a:r>
            <a:r>
              <a:rPr lang="pl-PL" altLang="pl-PL" sz="1800" dirty="0" err="1" smtClean="0">
                <a:solidFill>
                  <a:schemeClr val="bg1"/>
                </a:solidFill>
              </a:rPr>
              <a:t>Bacnet</a:t>
            </a:r>
            <a:r>
              <a:rPr lang="pl-PL" altLang="pl-PL" sz="1800" dirty="0" smtClean="0">
                <a:solidFill>
                  <a:schemeClr val="bg1"/>
                </a:solidFill>
              </a:rPr>
              <a:t>, </a:t>
            </a:r>
            <a:r>
              <a:rPr lang="pl-PL" altLang="pl-PL" sz="1800" dirty="0" err="1" smtClean="0">
                <a:solidFill>
                  <a:schemeClr val="bg1"/>
                </a:solidFill>
              </a:rPr>
              <a:t>Profibus,TwinCAT</a:t>
            </a:r>
            <a:r>
              <a:rPr lang="pl-PL" altLang="pl-PL" sz="1800" dirty="0">
                <a:solidFill>
                  <a:schemeClr val="bg1"/>
                </a:solidFill>
              </a:rPr>
              <a:t>,</a:t>
            </a:r>
            <a:r>
              <a:rPr lang="pl-PL" altLang="pl-PL" sz="1800" dirty="0" smtClean="0">
                <a:solidFill>
                  <a:schemeClr val="bg1"/>
                </a:solidFill>
              </a:rPr>
              <a:t> HTTP i </a:t>
            </a:r>
            <a:r>
              <a:rPr lang="pl-PL" altLang="pl-PL" sz="1800" dirty="0" smtClean="0">
                <a:solidFill>
                  <a:schemeClr val="bg1"/>
                </a:solidFill>
              </a:rPr>
              <a:t>inne. </a:t>
            </a:r>
            <a:r>
              <a:rPr lang="pl-PL" altLang="pl-PL" sz="1800" b="1" dirty="0" smtClean="0">
                <a:solidFill>
                  <a:schemeClr val="bg1"/>
                </a:solidFill>
              </a:rPr>
              <a:t>Preferowanym protokołem komunikacji przez firmę Lennox jest </a:t>
            </a:r>
            <a:r>
              <a:rPr lang="pl-PL" altLang="pl-PL" sz="1800" b="1" dirty="0" err="1" smtClean="0">
                <a:solidFill>
                  <a:schemeClr val="bg1"/>
                </a:solidFill>
              </a:rPr>
              <a:t>Modbus</a:t>
            </a:r>
            <a:r>
              <a:rPr lang="pl-PL" altLang="pl-PL" sz="1800" b="1" dirty="0" smtClean="0">
                <a:solidFill>
                  <a:schemeClr val="bg1"/>
                </a:solidFill>
              </a:rPr>
              <a:t> RTU</a:t>
            </a:r>
            <a:r>
              <a:rPr lang="pl-PL" altLang="pl-PL" sz="1800" dirty="0" smtClean="0">
                <a:solidFill>
                  <a:schemeClr val="bg1"/>
                </a:solidFill>
              </a:rPr>
              <a:t>.</a:t>
            </a:r>
            <a:endParaRPr lang="pl-PL" altLang="pl-PL" sz="1800" dirty="0" smtClean="0">
              <a:solidFill>
                <a:schemeClr val="bg1"/>
              </a:solidFill>
            </a:endParaRPr>
          </a:p>
          <a:p>
            <a:pPr marL="285750" indent="-285750" algn="l">
              <a:buFont typeface="Arial" panose="020B0604020202020204" pitchFamily="34" charset="0"/>
              <a:buChar char="•"/>
            </a:pPr>
            <a:r>
              <a:rPr lang="pl-PL" altLang="pl-PL" sz="1800" dirty="0" smtClean="0">
                <a:solidFill>
                  <a:schemeClr val="bg1"/>
                </a:solidFill>
              </a:rPr>
              <a:t>Możliwość </a:t>
            </a:r>
            <a:r>
              <a:rPr lang="pl-PL" altLang="pl-PL" sz="1800" dirty="0">
                <a:solidFill>
                  <a:schemeClr val="bg1"/>
                </a:solidFill>
              </a:rPr>
              <a:t>powiadamiania wybranych użytkowników o zaistniałych alarmach poprzez email, oraz za </a:t>
            </a:r>
            <a:r>
              <a:rPr lang="pl-PL" altLang="pl-PL" sz="1800" dirty="0" smtClean="0">
                <a:solidFill>
                  <a:schemeClr val="bg1"/>
                </a:solidFill>
              </a:rPr>
              <a:t>pośrednictwem modemu GSM </a:t>
            </a:r>
            <a:r>
              <a:rPr lang="pl-PL" altLang="pl-PL" sz="1800" dirty="0">
                <a:solidFill>
                  <a:schemeClr val="bg1"/>
                </a:solidFill>
              </a:rPr>
              <a:t>poprzez SMS</a:t>
            </a:r>
            <a:r>
              <a:rPr lang="pl-PL" altLang="pl-PL" sz="1800" dirty="0" smtClean="0">
                <a:solidFill>
                  <a:schemeClr val="bg1"/>
                </a:solidFill>
              </a:rPr>
              <a:t>.</a:t>
            </a:r>
          </a:p>
          <a:p>
            <a:pPr marL="285750" indent="-285750" algn="l">
              <a:buFont typeface="Arial" panose="020B0604020202020204" pitchFamily="34" charset="0"/>
              <a:buChar char="•"/>
            </a:pPr>
            <a:r>
              <a:rPr lang="pl-PL" altLang="pl-PL" sz="1800" dirty="0" smtClean="0">
                <a:solidFill>
                  <a:schemeClr val="bg1"/>
                </a:solidFill>
              </a:rPr>
              <a:t>Możliwość integracji z dotychczasowymi (starymi) systemami BMS na obiekcie w celu ujednolicenia i uproszczenia obsługi</a:t>
            </a:r>
            <a:r>
              <a:rPr lang="pl-PL" altLang="pl-PL" sz="1800" dirty="0" smtClean="0">
                <a:solidFill>
                  <a:schemeClr val="bg1"/>
                </a:solidFill>
              </a:rPr>
              <a:t>.</a:t>
            </a:r>
            <a:endParaRPr lang="pl-PL" altLang="pl-PL" sz="1800" dirty="0">
              <a:solidFill>
                <a:schemeClr val="bg1"/>
              </a:solidFill>
            </a:endParaRPr>
          </a:p>
          <a:p>
            <a:pPr>
              <a:lnSpc>
                <a:spcPct val="80000"/>
              </a:lnSpc>
            </a:pPr>
            <a:endParaRPr lang="pl-PL" altLang="pl-PL" sz="1800" dirty="0" smtClean="0">
              <a:solidFill>
                <a:schemeClr val="bg1"/>
              </a:solidFill>
            </a:endParaRPr>
          </a:p>
          <a:p>
            <a:pPr>
              <a:lnSpc>
                <a:spcPct val="80000"/>
              </a:lnSpc>
            </a:pPr>
            <a:endParaRPr lang="pl-PL" altLang="pl-PL" sz="1800" dirty="0" smtClean="0">
              <a:solidFill>
                <a:schemeClr val="bg1"/>
              </a:solidFill>
            </a:endParaRPr>
          </a:p>
        </p:txBody>
      </p:sp>
      <p:sp>
        <p:nvSpPr>
          <p:cNvPr id="18" name="pole tekstowe 17"/>
          <p:cNvSpPr txBox="1"/>
          <p:nvPr/>
        </p:nvSpPr>
        <p:spPr>
          <a:xfrm>
            <a:off x="2123728" y="1052736"/>
            <a:ext cx="6624736" cy="307777"/>
          </a:xfrm>
          <a:prstGeom prst="rect">
            <a:avLst/>
          </a:prstGeom>
          <a:noFill/>
        </p:spPr>
        <p:txBody>
          <a:bodyPr wrap="square" rtlCol="0">
            <a:spAutoFit/>
          </a:bodyPr>
          <a:lstStyle/>
          <a:p>
            <a:r>
              <a:rPr lang="pl-PL" sz="1400" dirty="0"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Elementy wchodzące w skład systemu BMS.</a:t>
            </a:r>
            <a:endParaRPr lang="pl-PL" sz="1400" dirty="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28816086"/>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 name="Picture 2" descr="C:\Users\LXV\Desktop\background_image.pn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0" y="1504950"/>
            <a:ext cx="9144000" cy="51816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504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Obraz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162025"/>
            <a:ext cx="9144000" cy="723359"/>
          </a:xfrm>
          <a:prstGeom prst="rect">
            <a:avLst/>
          </a:prstGeom>
        </p:spPr>
      </p:pic>
      <p:pic>
        <p:nvPicPr>
          <p:cNvPr id="5" name="Obraz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3528" y="188640"/>
            <a:ext cx="1790700" cy="809625"/>
          </a:xfrm>
          <a:prstGeom prst="rect">
            <a:avLst/>
          </a:prstGeom>
        </p:spPr>
      </p:pic>
      <p:sp>
        <p:nvSpPr>
          <p:cNvPr id="9" name="pole tekstowe 8"/>
          <p:cNvSpPr txBox="1"/>
          <p:nvPr/>
        </p:nvSpPr>
        <p:spPr>
          <a:xfrm>
            <a:off x="6354316" y="6217512"/>
            <a:ext cx="2808312" cy="215444"/>
          </a:xfrm>
          <a:prstGeom prst="rect">
            <a:avLst/>
          </a:prstGeom>
          <a:noFill/>
        </p:spPr>
        <p:txBody>
          <a:bodyPr wrap="square" rtlCol="0">
            <a:spAutoFit/>
          </a:bodyPr>
          <a:lstStyle/>
          <a:p>
            <a:r>
              <a:rPr lang="pl-PL" sz="800" dirty="0" smtClean="0">
                <a:latin typeface="Arial Unicode MS" panose="020B0604020202020204" pitchFamily="34" charset="-128"/>
                <a:ea typeface="Arial Unicode MS" panose="020B0604020202020204" pitchFamily="34" charset="-128"/>
                <a:cs typeface="Arial Unicode MS" panose="020B0604020202020204" pitchFamily="34" charset="-128"/>
              </a:rPr>
              <a:t>AIR CONDITIONING SOLUTION FOR YOUR FUTURE</a:t>
            </a:r>
            <a:endParaRPr lang="pl-PL" sz="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0" name="pole tekstowe 9"/>
          <p:cNvSpPr txBox="1"/>
          <p:nvPr/>
        </p:nvSpPr>
        <p:spPr>
          <a:xfrm>
            <a:off x="6228184" y="6165304"/>
            <a:ext cx="250341" cy="369332"/>
          </a:xfrm>
          <a:prstGeom prst="rect">
            <a:avLst/>
          </a:prstGeom>
          <a:noFill/>
        </p:spPr>
        <p:txBody>
          <a:bodyPr wrap="square" rtlCol="0">
            <a:spAutoFit/>
          </a:bodyPr>
          <a:lstStyle/>
          <a:p>
            <a:r>
              <a:rPr lang="pl-PL" dirty="0">
                <a:solidFill>
                  <a:srgbClr val="C7053C"/>
                </a:solidFill>
                <a:latin typeface="Arial" panose="020B0604020202020204" pitchFamily="34" charset="0"/>
                <a:cs typeface="Arial" panose="020B0604020202020204" pitchFamily="34" charset="0"/>
              </a:rPr>
              <a:t>*</a:t>
            </a:r>
            <a:endParaRPr lang="pl-PL" dirty="0"/>
          </a:p>
        </p:txBody>
      </p:sp>
      <p:sp>
        <p:nvSpPr>
          <p:cNvPr id="12" name="Rectangle 2"/>
          <p:cNvSpPr txBox="1">
            <a:spLocks noChangeArrowheads="1"/>
          </p:cNvSpPr>
          <p:nvPr/>
        </p:nvSpPr>
        <p:spPr>
          <a:xfrm>
            <a:off x="107504" y="1504950"/>
            <a:ext cx="8928992" cy="627907"/>
          </a:xfrm>
          <a:prstGeom prst="rect">
            <a:avLst/>
          </a:prstGeom>
        </p:spPr>
        <p:txBody>
          <a:bodyPr vert="horz" lIns="91440" tIns="45720" rIns="91440" bIns="45720" rtlCol="0" anchor="ctr">
            <a:normAutofit fontScale="9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l-PL" altLang="pl-PL" sz="4000" b="1" dirty="0" smtClean="0">
                <a:solidFill>
                  <a:schemeClr val="bg1"/>
                </a:solidFill>
              </a:rPr>
              <a:t>Przykładowa topologia</a:t>
            </a:r>
            <a:endParaRPr lang="pl-PL" altLang="pl-PL" sz="4000" dirty="0">
              <a:solidFill>
                <a:schemeClr val="bg1"/>
              </a:solidFill>
            </a:endParaRPr>
          </a:p>
        </p:txBody>
      </p:sp>
      <p:sp>
        <p:nvSpPr>
          <p:cNvPr id="17" name="Rectangle 3"/>
          <p:cNvSpPr txBox="1">
            <a:spLocks noChangeArrowheads="1"/>
          </p:cNvSpPr>
          <p:nvPr/>
        </p:nvSpPr>
        <p:spPr>
          <a:xfrm>
            <a:off x="107504" y="2132857"/>
            <a:ext cx="8928992" cy="3888431"/>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nSpc>
                <a:spcPct val="80000"/>
              </a:lnSpc>
            </a:pPr>
            <a:endParaRPr lang="pl-PL" altLang="pl-PL" sz="1800" dirty="0" smtClean="0">
              <a:solidFill>
                <a:schemeClr val="bg1"/>
              </a:solidFill>
            </a:endParaRPr>
          </a:p>
          <a:p>
            <a:pPr>
              <a:lnSpc>
                <a:spcPct val="80000"/>
              </a:lnSpc>
            </a:pPr>
            <a:endParaRPr lang="pl-PL" altLang="pl-PL" sz="1800" dirty="0" smtClean="0">
              <a:solidFill>
                <a:schemeClr val="bg1"/>
              </a:solidFill>
            </a:endParaRPr>
          </a:p>
        </p:txBody>
      </p:sp>
      <p:pic>
        <p:nvPicPr>
          <p:cNvPr id="13" name="Picture 8"/>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1480" y="2274639"/>
            <a:ext cx="1012825" cy="722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8"/>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148064" y="2276872"/>
            <a:ext cx="1012825" cy="722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8"/>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76256" y="2276872"/>
            <a:ext cx="1012825" cy="722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8"/>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11960" y="3344490"/>
            <a:ext cx="1012825" cy="722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7" descr="Neosys"/>
          <p:cNvPicPr>
            <a:picLocks noChangeAspect="1" noChangeArrowheads="1"/>
          </p:cNvPicPr>
          <p:nvPr/>
        </p:nvPicPr>
        <p:blipFill>
          <a:blip r:embed="rId8">
            <a:clrChange>
              <a:clrFrom>
                <a:srgbClr val="7AE94C"/>
              </a:clrFrom>
              <a:clrTo>
                <a:srgbClr val="7AE94C">
                  <a:alpha val="0"/>
                </a:srgbClr>
              </a:clrTo>
            </a:clrChange>
            <a:extLst>
              <a:ext uri="{28A0092B-C50C-407E-A947-70E740481C1C}">
                <a14:useLocalDpi xmlns:a14="http://schemas.microsoft.com/office/drawing/2010/main" val="0"/>
              </a:ext>
            </a:extLst>
          </a:blip>
          <a:srcRect/>
          <a:stretch>
            <a:fillRect/>
          </a:stretch>
        </p:blipFill>
        <p:spPr bwMode="auto">
          <a:xfrm>
            <a:off x="5364088" y="3131939"/>
            <a:ext cx="939800" cy="87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7" descr="Neosys"/>
          <p:cNvPicPr>
            <a:picLocks noChangeAspect="1" noChangeArrowheads="1"/>
          </p:cNvPicPr>
          <p:nvPr/>
        </p:nvPicPr>
        <p:blipFill>
          <a:blip r:embed="rId8">
            <a:clrChange>
              <a:clrFrom>
                <a:srgbClr val="7AE94C"/>
              </a:clrFrom>
              <a:clrTo>
                <a:srgbClr val="7AE94C">
                  <a:alpha val="0"/>
                </a:srgbClr>
              </a:clrTo>
            </a:clrChange>
            <a:extLst>
              <a:ext uri="{28A0092B-C50C-407E-A947-70E740481C1C}">
                <a14:useLocalDpi xmlns:a14="http://schemas.microsoft.com/office/drawing/2010/main" val="0"/>
              </a:ext>
            </a:extLst>
          </a:blip>
          <a:srcRect/>
          <a:stretch>
            <a:fillRect/>
          </a:stretch>
        </p:blipFill>
        <p:spPr bwMode="auto">
          <a:xfrm>
            <a:off x="6897216" y="3170486"/>
            <a:ext cx="939800" cy="87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7" descr="Neosys"/>
          <p:cNvPicPr>
            <a:picLocks noChangeAspect="1" noChangeArrowheads="1"/>
          </p:cNvPicPr>
          <p:nvPr/>
        </p:nvPicPr>
        <p:blipFill>
          <a:blip r:embed="rId8">
            <a:clrChange>
              <a:clrFrom>
                <a:srgbClr val="7AE94C"/>
              </a:clrFrom>
              <a:clrTo>
                <a:srgbClr val="7AE94C">
                  <a:alpha val="0"/>
                </a:srgbClr>
              </a:clrTo>
            </a:clrChange>
            <a:extLst>
              <a:ext uri="{28A0092B-C50C-407E-A947-70E740481C1C}">
                <a14:useLocalDpi xmlns:a14="http://schemas.microsoft.com/office/drawing/2010/main" val="0"/>
              </a:ext>
            </a:extLst>
          </a:blip>
          <a:srcRect/>
          <a:stretch>
            <a:fillRect/>
          </a:stretch>
        </p:blipFill>
        <p:spPr bwMode="auto">
          <a:xfrm>
            <a:off x="4136256" y="4428083"/>
            <a:ext cx="939800" cy="87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9"/>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20072" y="4552925"/>
            <a:ext cx="1239838" cy="67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9"/>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04248" y="4581128"/>
            <a:ext cx="1239838" cy="67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 name="Łącznik prostoliniowy 3"/>
          <p:cNvCxnSpPr/>
          <p:nvPr/>
        </p:nvCxnSpPr>
        <p:spPr>
          <a:xfrm>
            <a:off x="2483768" y="2132857"/>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2" name="Łącznik prostoliniowy 1031"/>
          <p:cNvCxnSpPr/>
          <p:nvPr/>
        </p:nvCxnSpPr>
        <p:spPr>
          <a:xfrm>
            <a:off x="3779912" y="3068960"/>
            <a:ext cx="936104" cy="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037" name="Łącznik prostoliniowy 1036"/>
          <p:cNvCxnSpPr/>
          <p:nvPr/>
        </p:nvCxnSpPr>
        <p:spPr>
          <a:xfrm flipV="1">
            <a:off x="4716016" y="2700325"/>
            <a:ext cx="214782" cy="36863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039" name="Łącznik prostoliniowy 1038"/>
          <p:cNvCxnSpPr/>
          <p:nvPr/>
        </p:nvCxnSpPr>
        <p:spPr>
          <a:xfrm>
            <a:off x="4930798" y="2700325"/>
            <a:ext cx="217266" cy="36863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1" name="Łącznik prostoliniowy 50"/>
          <p:cNvCxnSpPr/>
          <p:nvPr/>
        </p:nvCxnSpPr>
        <p:spPr>
          <a:xfrm>
            <a:off x="5148064" y="3068960"/>
            <a:ext cx="668175" cy="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2" name="Łącznik prostoliniowy 51"/>
          <p:cNvCxnSpPr/>
          <p:nvPr/>
        </p:nvCxnSpPr>
        <p:spPr>
          <a:xfrm flipV="1">
            <a:off x="5816239" y="2700326"/>
            <a:ext cx="214782" cy="36863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3" name="Łącznik prostoliniowy 52"/>
          <p:cNvCxnSpPr/>
          <p:nvPr/>
        </p:nvCxnSpPr>
        <p:spPr>
          <a:xfrm>
            <a:off x="6031021" y="2711760"/>
            <a:ext cx="217266" cy="36863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60" name="Łącznik prostoliniowy 59"/>
          <p:cNvCxnSpPr/>
          <p:nvPr/>
        </p:nvCxnSpPr>
        <p:spPr>
          <a:xfrm>
            <a:off x="6248287" y="3084216"/>
            <a:ext cx="1276041" cy="0"/>
          </a:xfrm>
          <a:prstGeom prst="line">
            <a:avLst/>
          </a:prstGeom>
          <a:ln>
            <a:solidFill>
              <a:srgbClr val="FFFF00"/>
            </a:solidFill>
            <a:prstDash val="sysDash"/>
          </a:ln>
        </p:spPr>
        <p:style>
          <a:lnRef idx="1">
            <a:schemeClr val="accent1"/>
          </a:lnRef>
          <a:fillRef idx="0">
            <a:schemeClr val="accent1"/>
          </a:fillRef>
          <a:effectRef idx="0">
            <a:schemeClr val="accent1"/>
          </a:effectRef>
          <a:fontRef idx="minor">
            <a:schemeClr val="tx1"/>
          </a:fontRef>
        </p:style>
      </p:cxnSp>
      <p:cxnSp>
        <p:nvCxnSpPr>
          <p:cNvPr id="61" name="Łącznik prostoliniowy 60"/>
          <p:cNvCxnSpPr/>
          <p:nvPr/>
        </p:nvCxnSpPr>
        <p:spPr>
          <a:xfrm flipV="1">
            <a:off x="7524328" y="2715582"/>
            <a:ext cx="214782" cy="368634"/>
          </a:xfrm>
          <a:prstGeom prst="line">
            <a:avLst/>
          </a:prstGeom>
          <a:ln>
            <a:solidFill>
              <a:srgbClr val="FFFF00"/>
            </a:solidFill>
            <a:prstDash val="sysDash"/>
          </a:ln>
        </p:spPr>
        <p:style>
          <a:lnRef idx="1">
            <a:schemeClr val="accent1"/>
          </a:lnRef>
          <a:fillRef idx="0">
            <a:schemeClr val="accent1"/>
          </a:fillRef>
          <a:effectRef idx="0">
            <a:schemeClr val="accent1"/>
          </a:effectRef>
          <a:fontRef idx="minor">
            <a:schemeClr val="tx1"/>
          </a:fontRef>
        </p:style>
      </p:cxnSp>
      <p:cxnSp>
        <p:nvCxnSpPr>
          <p:cNvPr id="67" name="Łącznik prostoliniowy 66"/>
          <p:cNvCxnSpPr/>
          <p:nvPr/>
        </p:nvCxnSpPr>
        <p:spPr>
          <a:xfrm>
            <a:off x="3779912" y="4251120"/>
            <a:ext cx="954234" cy="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68" name="Łącznik prostoliniowy 67"/>
          <p:cNvCxnSpPr/>
          <p:nvPr/>
        </p:nvCxnSpPr>
        <p:spPr>
          <a:xfrm flipV="1">
            <a:off x="4734146" y="3882485"/>
            <a:ext cx="214782" cy="36863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69" name="Łącznik prostoliniowy 68"/>
          <p:cNvCxnSpPr/>
          <p:nvPr/>
        </p:nvCxnSpPr>
        <p:spPr>
          <a:xfrm>
            <a:off x="4948928" y="3882485"/>
            <a:ext cx="217266" cy="36863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70" name="Łącznik prostoliniowy 69"/>
          <p:cNvCxnSpPr/>
          <p:nvPr/>
        </p:nvCxnSpPr>
        <p:spPr>
          <a:xfrm>
            <a:off x="5166194" y="4251120"/>
            <a:ext cx="668175" cy="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71" name="Łącznik prostoliniowy 70"/>
          <p:cNvCxnSpPr/>
          <p:nvPr/>
        </p:nvCxnSpPr>
        <p:spPr>
          <a:xfrm flipV="1">
            <a:off x="5834369" y="3882486"/>
            <a:ext cx="214782" cy="36863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72" name="Łącznik prostoliniowy 71"/>
          <p:cNvCxnSpPr/>
          <p:nvPr/>
        </p:nvCxnSpPr>
        <p:spPr>
          <a:xfrm>
            <a:off x="6049151" y="3893920"/>
            <a:ext cx="217266" cy="36863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73" name="Łącznik prostoliniowy 72"/>
          <p:cNvCxnSpPr/>
          <p:nvPr/>
        </p:nvCxnSpPr>
        <p:spPr>
          <a:xfrm>
            <a:off x="6266417" y="4266376"/>
            <a:ext cx="1276041" cy="0"/>
          </a:xfrm>
          <a:prstGeom prst="line">
            <a:avLst/>
          </a:prstGeom>
          <a:ln>
            <a:solidFill>
              <a:srgbClr val="FFFF00"/>
            </a:solidFill>
            <a:prstDash val="sysDash"/>
          </a:ln>
        </p:spPr>
        <p:style>
          <a:lnRef idx="1">
            <a:schemeClr val="accent1"/>
          </a:lnRef>
          <a:fillRef idx="0">
            <a:schemeClr val="accent1"/>
          </a:fillRef>
          <a:effectRef idx="0">
            <a:schemeClr val="accent1"/>
          </a:effectRef>
          <a:fontRef idx="minor">
            <a:schemeClr val="tx1"/>
          </a:fontRef>
        </p:style>
      </p:cxnSp>
      <p:cxnSp>
        <p:nvCxnSpPr>
          <p:cNvPr id="74" name="Łącznik prostoliniowy 73"/>
          <p:cNvCxnSpPr/>
          <p:nvPr/>
        </p:nvCxnSpPr>
        <p:spPr>
          <a:xfrm flipV="1">
            <a:off x="7542458" y="3897742"/>
            <a:ext cx="214782" cy="368634"/>
          </a:xfrm>
          <a:prstGeom prst="line">
            <a:avLst/>
          </a:prstGeom>
          <a:ln>
            <a:solidFill>
              <a:srgbClr val="FFFF00"/>
            </a:solidFill>
            <a:prstDash val="sysDash"/>
          </a:ln>
        </p:spPr>
        <p:style>
          <a:lnRef idx="1">
            <a:schemeClr val="accent1"/>
          </a:lnRef>
          <a:fillRef idx="0">
            <a:schemeClr val="accent1"/>
          </a:fillRef>
          <a:effectRef idx="0">
            <a:schemeClr val="accent1"/>
          </a:effectRef>
          <a:fontRef idx="minor">
            <a:schemeClr val="tx1"/>
          </a:fontRef>
        </p:style>
      </p:cxnSp>
      <p:cxnSp>
        <p:nvCxnSpPr>
          <p:cNvPr id="75" name="Łącznik prostoliniowy 74"/>
          <p:cNvCxnSpPr/>
          <p:nvPr/>
        </p:nvCxnSpPr>
        <p:spPr>
          <a:xfrm>
            <a:off x="3851920" y="5525827"/>
            <a:ext cx="948865" cy="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76" name="Łącznik prostoliniowy 75"/>
          <p:cNvCxnSpPr/>
          <p:nvPr/>
        </p:nvCxnSpPr>
        <p:spPr>
          <a:xfrm flipV="1">
            <a:off x="4800785" y="5157192"/>
            <a:ext cx="214782" cy="36863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77" name="Łącznik prostoliniowy 76"/>
          <p:cNvCxnSpPr/>
          <p:nvPr/>
        </p:nvCxnSpPr>
        <p:spPr>
          <a:xfrm>
            <a:off x="5015567" y="5157192"/>
            <a:ext cx="217266" cy="36863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78" name="Łącznik prostoliniowy 77"/>
          <p:cNvCxnSpPr/>
          <p:nvPr/>
        </p:nvCxnSpPr>
        <p:spPr>
          <a:xfrm>
            <a:off x="5232833" y="5525827"/>
            <a:ext cx="668175" cy="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79" name="Łącznik prostoliniowy 78"/>
          <p:cNvCxnSpPr/>
          <p:nvPr/>
        </p:nvCxnSpPr>
        <p:spPr>
          <a:xfrm flipV="1">
            <a:off x="5901008" y="5157193"/>
            <a:ext cx="214782" cy="36863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80" name="Łącznik prostoliniowy 79"/>
          <p:cNvCxnSpPr/>
          <p:nvPr/>
        </p:nvCxnSpPr>
        <p:spPr>
          <a:xfrm>
            <a:off x="6115790" y="5168627"/>
            <a:ext cx="217266" cy="36863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81" name="Łącznik prostoliniowy 80"/>
          <p:cNvCxnSpPr/>
          <p:nvPr/>
        </p:nvCxnSpPr>
        <p:spPr>
          <a:xfrm>
            <a:off x="6333056" y="5541083"/>
            <a:ext cx="1276041" cy="0"/>
          </a:xfrm>
          <a:prstGeom prst="line">
            <a:avLst/>
          </a:prstGeom>
          <a:ln>
            <a:solidFill>
              <a:srgbClr val="FFFF00"/>
            </a:solidFill>
            <a:prstDash val="sysDash"/>
          </a:ln>
        </p:spPr>
        <p:style>
          <a:lnRef idx="1">
            <a:schemeClr val="accent1"/>
          </a:lnRef>
          <a:fillRef idx="0">
            <a:schemeClr val="accent1"/>
          </a:fillRef>
          <a:effectRef idx="0">
            <a:schemeClr val="accent1"/>
          </a:effectRef>
          <a:fontRef idx="minor">
            <a:schemeClr val="tx1"/>
          </a:fontRef>
        </p:style>
      </p:cxnSp>
      <p:cxnSp>
        <p:nvCxnSpPr>
          <p:cNvPr id="82" name="Łącznik prostoliniowy 81"/>
          <p:cNvCxnSpPr/>
          <p:nvPr/>
        </p:nvCxnSpPr>
        <p:spPr>
          <a:xfrm flipV="1">
            <a:off x="7609097" y="5172449"/>
            <a:ext cx="214782" cy="368634"/>
          </a:xfrm>
          <a:prstGeom prst="line">
            <a:avLst/>
          </a:prstGeom>
          <a:ln>
            <a:solidFill>
              <a:srgbClr val="FFFF00"/>
            </a:solidFill>
            <a:prstDash val="sysDash"/>
          </a:ln>
        </p:spPr>
        <p:style>
          <a:lnRef idx="1">
            <a:schemeClr val="accent1"/>
          </a:lnRef>
          <a:fillRef idx="0">
            <a:schemeClr val="accent1"/>
          </a:fillRef>
          <a:effectRef idx="0">
            <a:schemeClr val="accent1"/>
          </a:effectRef>
          <a:fontRef idx="minor">
            <a:schemeClr val="tx1"/>
          </a:fontRef>
        </p:style>
      </p:cxnSp>
      <p:cxnSp>
        <p:nvCxnSpPr>
          <p:cNvPr id="83" name="Łącznik prostoliniowy 82"/>
          <p:cNvCxnSpPr/>
          <p:nvPr/>
        </p:nvCxnSpPr>
        <p:spPr>
          <a:xfrm>
            <a:off x="3518819" y="2780928"/>
            <a:ext cx="261093" cy="147019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86" name="Łącznik prostoliniowy 85"/>
          <p:cNvCxnSpPr/>
          <p:nvPr/>
        </p:nvCxnSpPr>
        <p:spPr>
          <a:xfrm>
            <a:off x="3419872" y="2780928"/>
            <a:ext cx="432048" cy="2744899"/>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89" name="Łącznik prostoliniowy 88"/>
          <p:cNvCxnSpPr/>
          <p:nvPr/>
        </p:nvCxnSpPr>
        <p:spPr>
          <a:xfrm>
            <a:off x="3563888" y="2715582"/>
            <a:ext cx="216024" cy="35337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pic>
        <p:nvPicPr>
          <p:cNvPr id="11" name="Picture 10" descr="Computer"/>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l="9549" t="20877" r="9549" b="16263"/>
          <a:stretch>
            <a:fillRect/>
          </a:stretch>
        </p:blipFill>
        <p:spPr bwMode="auto">
          <a:xfrm>
            <a:off x="2699792" y="2296295"/>
            <a:ext cx="994768" cy="702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 name="Prostokąt 103"/>
          <p:cNvSpPr/>
          <p:nvPr/>
        </p:nvSpPr>
        <p:spPr>
          <a:xfrm>
            <a:off x="1869026" y="2019296"/>
            <a:ext cx="2160240" cy="276999"/>
          </a:xfrm>
          <a:prstGeom prst="rect">
            <a:avLst/>
          </a:prstGeom>
        </p:spPr>
        <p:txBody>
          <a:bodyPr wrap="square">
            <a:spAutoFit/>
          </a:bodyPr>
          <a:lstStyle/>
          <a:p>
            <a:pPr algn="ctr"/>
            <a:r>
              <a:rPr lang="pl-PL" sz="1200" dirty="0" smtClean="0">
                <a:solidFill>
                  <a:schemeClr val="bg1"/>
                </a:solidFill>
                <a:effectLst>
                  <a:outerShdw blurRad="38100" dist="38100" dir="2700000" algn="tl">
                    <a:srgbClr val="000000">
                      <a:alpha val="43137"/>
                    </a:srgbClr>
                  </a:outerShdw>
                </a:effectLst>
              </a:rPr>
              <a:t>Jednostka centralna BMS</a:t>
            </a:r>
          </a:p>
        </p:txBody>
      </p:sp>
      <p:sp>
        <p:nvSpPr>
          <p:cNvPr id="105" name="Prostokąt 104"/>
          <p:cNvSpPr/>
          <p:nvPr/>
        </p:nvSpPr>
        <p:spPr>
          <a:xfrm>
            <a:off x="2059034" y="5611357"/>
            <a:ext cx="3762002" cy="461665"/>
          </a:xfrm>
          <a:prstGeom prst="rect">
            <a:avLst/>
          </a:prstGeom>
        </p:spPr>
        <p:txBody>
          <a:bodyPr wrap="square">
            <a:spAutoFit/>
          </a:bodyPr>
          <a:lstStyle/>
          <a:p>
            <a:pPr algn="ctr"/>
            <a:r>
              <a:rPr lang="pl-PL" sz="1200" dirty="0" smtClean="0">
                <a:solidFill>
                  <a:schemeClr val="bg1"/>
                </a:solidFill>
                <a:effectLst>
                  <a:outerShdw blurRad="38100" dist="38100" dir="2700000" algn="tl">
                    <a:srgbClr val="000000">
                      <a:alpha val="43137"/>
                    </a:srgbClr>
                  </a:outerShdw>
                </a:effectLst>
              </a:rPr>
              <a:t>Szeregowo podłączone urządzenia. Typowy przewód </a:t>
            </a:r>
            <a:r>
              <a:rPr lang="pl-PL" sz="1200" dirty="0" err="1" smtClean="0">
                <a:solidFill>
                  <a:schemeClr val="bg1"/>
                </a:solidFill>
                <a:effectLst>
                  <a:outerShdw blurRad="38100" dist="38100" dir="2700000" algn="tl">
                    <a:srgbClr val="000000">
                      <a:alpha val="43137"/>
                    </a:srgbClr>
                  </a:outerShdw>
                </a:effectLst>
              </a:rPr>
              <a:t>LiCY</a:t>
            </a:r>
            <a:r>
              <a:rPr lang="pl-PL" sz="1200" dirty="0" smtClean="0">
                <a:solidFill>
                  <a:schemeClr val="bg1"/>
                </a:solidFill>
                <a:effectLst>
                  <a:outerShdw blurRad="38100" dist="38100" dir="2700000" algn="tl">
                    <a:srgbClr val="000000">
                      <a:alpha val="43137"/>
                    </a:srgbClr>
                  </a:outerShdw>
                </a:effectLst>
              </a:rPr>
              <a:t> 2x0,5mm2 w ekranie (jak na zdjęciu).</a:t>
            </a:r>
          </a:p>
        </p:txBody>
      </p:sp>
      <p:sp>
        <p:nvSpPr>
          <p:cNvPr id="106" name="Prostokąt 105"/>
          <p:cNvSpPr/>
          <p:nvPr/>
        </p:nvSpPr>
        <p:spPr>
          <a:xfrm>
            <a:off x="7424167" y="1630541"/>
            <a:ext cx="1529754" cy="646331"/>
          </a:xfrm>
          <a:prstGeom prst="rect">
            <a:avLst/>
          </a:prstGeom>
        </p:spPr>
        <p:txBody>
          <a:bodyPr wrap="square">
            <a:spAutoFit/>
          </a:bodyPr>
          <a:lstStyle/>
          <a:p>
            <a:pPr algn="ctr"/>
            <a:r>
              <a:rPr lang="pl-PL" sz="1200" dirty="0" smtClean="0">
                <a:solidFill>
                  <a:schemeClr val="bg1"/>
                </a:solidFill>
                <a:effectLst>
                  <a:outerShdw blurRad="38100" dist="38100" dir="2700000" algn="tl">
                    <a:srgbClr val="000000">
                      <a:alpha val="43137"/>
                    </a:srgbClr>
                  </a:outerShdw>
                </a:effectLst>
              </a:rPr>
              <a:t>Maksymalnie 32 urządzenia na jednej magistrali</a:t>
            </a:r>
          </a:p>
        </p:txBody>
      </p:sp>
      <p:sp>
        <p:nvSpPr>
          <p:cNvPr id="107" name="Prostokąt 106"/>
          <p:cNvSpPr/>
          <p:nvPr/>
        </p:nvSpPr>
        <p:spPr>
          <a:xfrm>
            <a:off x="7600132" y="4134988"/>
            <a:ext cx="1529754" cy="461665"/>
          </a:xfrm>
          <a:prstGeom prst="rect">
            <a:avLst/>
          </a:prstGeom>
        </p:spPr>
        <p:txBody>
          <a:bodyPr wrap="square">
            <a:spAutoFit/>
          </a:bodyPr>
          <a:lstStyle/>
          <a:p>
            <a:pPr algn="ctr"/>
            <a:r>
              <a:rPr lang="pl-PL" sz="1200" dirty="0" smtClean="0">
                <a:solidFill>
                  <a:schemeClr val="bg1"/>
                </a:solidFill>
                <a:effectLst>
                  <a:outerShdw blurRad="38100" dist="38100" dir="2700000" algn="tl">
                    <a:srgbClr val="000000">
                      <a:alpha val="43137"/>
                    </a:srgbClr>
                  </a:outerShdw>
                </a:effectLst>
              </a:rPr>
              <a:t>Długość całkowita magistrali do 1200m</a:t>
            </a:r>
          </a:p>
        </p:txBody>
      </p:sp>
      <p:sp>
        <p:nvSpPr>
          <p:cNvPr id="108" name="Prostokąt 107"/>
          <p:cNvSpPr/>
          <p:nvPr/>
        </p:nvSpPr>
        <p:spPr>
          <a:xfrm>
            <a:off x="107504" y="2304902"/>
            <a:ext cx="2160240" cy="2123658"/>
          </a:xfrm>
          <a:prstGeom prst="rect">
            <a:avLst/>
          </a:prstGeom>
        </p:spPr>
        <p:txBody>
          <a:bodyPr wrap="square">
            <a:spAutoFit/>
          </a:bodyPr>
          <a:lstStyle/>
          <a:p>
            <a:pPr algn="ctr"/>
            <a:r>
              <a:rPr lang="pl-PL" sz="1200" dirty="0" smtClean="0">
                <a:solidFill>
                  <a:schemeClr val="bg1"/>
                </a:solidFill>
                <a:effectLst>
                  <a:outerShdw blurRad="38100" dist="38100" dir="2700000" algn="tl">
                    <a:srgbClr val="000000">
                      <a:alpha val="43137"/>
                    </a:srgbClr>
                  </a:outerShdw>
                </a:effectLst>
              </a:rPr>
              <a:t>Przykładowy system składający się z jednostki komputerowej oraz 3 równoległych magistral komunikacyjnych obejmujących dany budynek.</a:t>
            </a:r>
          </a:p>
          <a:p>
            <a:pPr algn="ctr"/>
            <a:endParaRPr lang="pl-PL" sz="1200" dirty="0" smtClean="0">
              <a:solidFill>
                <a:schemeClr val="bg1"/>
              </a:solidFill>
              <a:effectLst>
                <a:outerShdw blurRad="38100" dist="38100" dir="2700000" algn="tl">
                  <a:srgbClr val="000000">
                    <a:alpha val="43137"/>
                  </a:srgbClr>
                </a:outerShdw>
              </a:effectLst>
            </a:endParaRPr>
          </a:p>
          <a:p>
            <a:pPr algn="ctr"/>
            <a:r>
              <a:rPr lang="pl-PL" sz="1200" dirty="0" smtClean="0">
                <a:solidFill>
                  <a:schemeClr val="bg1"/>
                </a:solidFill>
                <a:effectLst>
                  <a:outerShdw blurRad="38100" dist="38100" dir="2700000" algn="tl">
                    <a:srgbClr val="000000">
                      <a:alpha val="43137"/>
                    </a:srgbClr>
                  </a:outerShdw>
                </a:effectLst>
              </a:rPr>
              <a:t>W obrębie danej magistrali dozwolone jest łączenie różnych urządzeń pod warunkiem iż obsługują ten sam protokół komunikacyjny.</a:t>
            </a:r>
          </a:p>
        </p:txBody>
      </p:sp>
      <p:sp>
        <p:nvSpPr>
          <p:cNvPr id="109" name="Prostokąt 108"/>
          <p:cNvSpPr/>
          <p:nvPr/>
        </p:nvSpPr>
        <p:spPr>
          <a:xfrm>
            <a:off x="2432299" y="4229759"/>
            <a:ext cx="1529754" cy="646331"/>
          </a:xfrm>
          <a:prstGeom prst="rect">
            <a:avLst/>
          </a:prstGeom>
        </p:spPr>
        <p:txBody>
          <a:bodyPr wrap="square">
            <a:spAutoFit/>
          </a:bodyPr>
          <a:lstStyle/>
          <a:p>
            <a:pPr algn="ctr"/>
            <a:r>
              <a:rPr lang="pl-PL" sz="1200" dirty="0" smtClean="0">
                <a:solidFill>
                  <a:schemeClr val="bg1"/>
                </a:solidFill>
                <a:effectLst>
                  <a:outerShdw blurRad="38100" dist="38100" dir="2700000" algn="tl">
                    <a:srgbClr val="000000">
                      <a:alpha val="43137"/>
                    </a:srgbClr>
                  </a:outerShdw>
                </a:effectLst>
              </a:rPr>
              <a:t>Dowolna ilość równoległych magistral.</a:t>
            </a:r>
          </a:p>
        </p:txBody>
      </p:sp>
      <p:pic>
        <p:nvPicPr>
          <p:cNvPr id="47" name="Obraz 46"/>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56878" y="4647210"/>
            <a:ext cx="1524000" cy="141922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13" name="pole tekstowe 112"/>
          <p:cNvSpPr txBox="1"/>
          <p:nvPr/>
        </p:nvSpPr>
        <p:spPr>
          <a:xfrm>
            <a:off x="2123728" y="1052736"/>
            <a:ext cx="6624736" cy="307777"/>
          </a:xfrm>
          <a:prstGeom prst="rect">
            <a:avLst/>
          </a:prstGeom>
          <a:noFill/>
        </p:spPr>
        <p:txBody>
          <a:bodyPr wrap="square" rtlCol="0">
            <a:spAutoFit/>
          </a:bodyPr>
          <a:lstStyle/>
          <a:p>
            <a:r>
              <a:rPr lang="pl-PL" sz="1400" dirty="0"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Topologia elektryczna </a:t>
            </a:r>
            <a:r>
              <a:rPr lang="pl-PL" sz="1400" dirty="0"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systemu </a:t>
            </a:r>
            <a:r>
              <a:rPr lang="pl-PL" sz="1400" dirty="0"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BMS.</a:t>
            </a:r>
            <a:endParaRPr lang="pl-PL" sz="1400" dirty="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12081168"/>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XV\Desktop\background_image.pn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0" y="1504800"/>
            <a:ext cx="9144000" cy="51816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504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Obraz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162025"/>
            <a:ext cx="9144000" cy="723359"/>
          </a:xfrm>
          <a:prstGeom prst="rect">
            <a:avLst/>
          </a:prstGeom>
        </p:spPr>
      </p:pic>
      <p:pic>
        <p:nvPicPr>
          <p:cNvPr id="5" name="Obraz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3528" y="188640"/>
            <a:ext cx="1790700" cy="809625"/>
          </a:xfrm>
          <a:prstGeom prst="rect">
            <a:avLst/>
          </a:prstGeom>
        </p:spPr>
      </p:pic>
      <p:sp>
        <p:nvSpPr>
          <p:cNvPr id="9" name="pole tekstowe 8"/>
          <p:cNvSpPr txBox="1"/>
          <p:nvPr/>
        </p:nvSpPr>
        <p:spPr>
          <a:xfrm>
            <a:off x="6354316" y="6217512"/>
            <a:ext cx="2808312" cy="215444"/>
          </a:xfrm>
          <a:prstGeom prst="rect">
            <a:avLst/>
          </a:prstGeom>
          <a:noFill/>
        </p:spPr>
        <p:txBody>
          <a:bodyPr wrap="square" rtlCol="0">
            <a:spAutoFit/>
          </a:bodyPr>
          <a:lstStyle/>
          <a:p>
            <a:r>
              <a:rPr lang="pl-PL" sz="800" dirty="0" smtClean="0">
                <a:latin typeface="Arial Unicode MS" panose="020B0604020202020204" pitchFamily="34" charset="-128"/>
                <a:ea typeface="Arial Unicode MS" panose="020B0604020202020204" pitchFamily="34" charset="-128"/>
                <a:cs typeface="Arial Unicode MS" panose="020B0604020202020204" pitchFamily="34" charset="-128"/>
              </a:rPr>
              <a:t>AIR CONDITIONING SOLUTION FOR YOUR FUTURE</a:t>
            </a:r>
            <a:endParaRPr lang="pl-PL" sz="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0" name="pole tekstowe 9"/>
          <p:cNvSpPr txBox="1"/>
          <p:nvPr/>
        </p:nvSpPr>
        <p:spPr>
          <a:xfrm>
            <a:off x="6228184" y="6165304"/>
            <a:ext cx="250341" cy="369332"/>
          </a:xfrm>
          <a:prstGeom prst="rect">
            <a:avLst/>
          </a:prstGeom>
          <a:noFill/>
        </p:spPr>
        <p:txBody>
          <a:bodyPr wrap="square" rtlCol="0">
            <a:spAutoFit/>
          </a:bodyPr>
          <a:lstStyle/>
          <a:p>
            <a:r>
              <a:rPr lang="pl-PL" dirty="0">
                <a:solidFill>
                  <a:srgbClr val="C7053C"/>
                </a:solidFill>
                <a:latin typeface="Arial" panose="020B0604020202020204" pitchFamily="34" charset="0"/>
                <a:cs typeface="Arial" panose="020B0604020202020204" pitchFamily="34" charset="0"/>
              </a:rPr>
              <a:t>*</a:t>
            </a:r>
            <a:endParaRPr lang="pl-PL" dirty="0"/>
          </a:p>
        </p:txBody>
      </p:sp>
      <p:pic>
        <p:nvPicPr>
          <p:cNvPr id="4098" name="Picture 2" descr="C:\Users\LXV\Desktop\ikony\database.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05337" y="4941168"/>
            <a:ext cx="856547" cy="978671"/>
          </a:xfrm>
          <a:prstGeom prst="rect">
            <a:avLst/>
          </a:prstGeom>
          <a:noFill/>
          <a:extLst>
            <a:ext uri="{909E8E84-426E-40DD-AFC4-6F175D3DCCD1}">
              <a14:hiddenFill xmlns:a14="http://schemas.microsoft.com/office/drawing/2010/main">
                <a:solidFill>
                  <a:srgbClr val="FFFFFF"/>
                </a:solidFill>
              </a14:hiddenFill>
            </a:ext>
          </a:extLst>
        </p:spPr>
      </p:pic>
      <p:sp>
        <p:nvSpPr>
          <p:cNvPr id="12" name="Prostokąt 11"/>
          <p:cNvSpPr/>
          <p:nvPr/>
        </p:nvSpPr>
        <p:spPr>
          <a:xfrm>
            <a:off x="1080722" y="4618002"/>
            <a:ext cx="7844479" cy="646331"/>
          </a:xfrm>
          <a:prstGeom prst="rect">
            <a:avLst/>
          </a:prstGeom>
        </p:spPr>
        <p:txBody>
          <a:bodyPr wrap="square">
            <a:spAutoFit/>
          </a:bodyPr>
          <a:lstStyle/>
          <a:p>
            <a:r>
              <a:rPr lang="pl-PL" sz="1600" dirty="0" smtClean="0">
                <a:solidFill>
                  <a:schemeClr val="bg1"/>
                </a:solidFill>
                <a:effectLst>
                  <a:outerShdw blurRad="38100" dist="38100" dir="2700000" algn="tl">
                    <a:srgbClr val="000000">
                      <a:alpha val="43137"/>
                    </a:srgbClr>
                  </a:outerShdw>
                </a:effectLst>
              </a:rPr>
              <a:t>Archiwizacja parametrów pracy urządzeń w postaci trendów oraz alarmów historycznych.</a:t>
            </a:r>
          </a:p>
          <a:p>
            <a:endParaRPr lang="pl-PL" sz="2000" dirty="0">
              <a:solidFill>
                <a:schemeClr val="bg1"/>
              </a:solidFill>
              <a:effectLst>
                <a:outerShdw blurRad="38100" dist="38100" dir="2700000" algn="tl">
                  <a:srgbClr val="000000">
                    <a:alpha val="43137"/>
                  </a:srgbClr>
                </a:outerShdw>
              </a:effectLst>
            </a:endParaRPr>
          </a:p>
        </p:txBody>
      </p:sp>
      <p:sp>
        <p:nvSpPr>
          <p:cNvPr id="11" name="Text Box 5"/>
          <p:cNvSpPr txBox="1">
            <a:spLocks noChangeArrowheads="1"/>
          </p:cNvSpPr>
          <p:nvPr/>
        </p:nvSpPr>
        <p:spPr bwMode="auto">
          <a:xfrm>
            <a:off x="1080722" y="4869160"/>
            <a:ext cx="7811758" cy="1246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pl-PL" altLang="pl-PL" sz="700" b="1" dirty="0" smtClean="0">
                <a:solidFill>
                  <a:schemeClr val="bg1"/>
                </a:solidFill>
              </a:rPr>
              <a:t>Typowa rejestracja obejmuje:</a:t>
            </a:r>
          </a:p>
          <a:p>
            <a:endParaRPr lang="pl-PL" altLang="pl-PL" sz="700" b="1" dirty="0" smtClean="0">
              <a:solidFill>
                <a:schemeClr val="bg1"/>
              </a:solidFill>
            </a:endParaRPr>
          </a:p>
          <a:p>
            <a:pPr>
              <a:buFontTx/>
              <a:buChar char="•"/>
            </a:pPr>
            <a:r>
              <a:rPr lang="pl-PL" altLang="pl-PL" sz="700" b="1" dirty="0" smtClean="0">
                <a:solidFill>
                  <a:schemeClr val="bg1"/>
                </a:solidFill>
              </a:rPr>
              <a:t> Temperatura pomieszczenia, nawiewu, na zewnątrz</a:t>
            </a:r>
            <a:endParaRPr lang="pl-PL" altLang="pl-PL" sz="700" b="1" dirty="0">
              <a:solidFill>
                <a:schemeClr val="bg1"/>
              </a:solidFill>
            </a:endParaRPr>
          </a:p>
          <a:p>
            <a:pPr>
              <a:buFontTx/>
              <a:buChar char="•"/>
            </a:pPr>
            <a:r>
              <a:rPr lang="pl-PL" altLang="pl-PL" sz="700" b="1" dirty="0">
                <a:solidFill>
                  <a:schemeClr val="bg1"/>
                </a:solidFill>
              </a:rPr>
              <a:t> </a:t>
            </a:r>
            <a:r>
              <a:rPr lang="pl-PL" altLang="pl-PL" sz="700" b="1" dirty="0" smtClean="0">
                <a:solidFill>
                  <a:schemeClr val="bg1"/>
                </a:solidFill>
              </a:rPr>
              <a:t>Stany presostatów, przetworników ciśnienia</a:t>
            </a:r>
            <a:endParaRPr lang="pl-PL" altLang="pl-PL" sz="700" b="1" dirty="0">
              <a:solidFill>
                <a:schemeClr val="bg1"/>
              </a:solidFill>
            </a:endParaRPr>
          </a:p>
          <a:p>
            <a:pPr>
              <a:buFontTx/>
              <a:buChar char="•"/>
            </a:pPr>
            <a:r>
              <a:rPr lang="pl-PL" altLang="pl-PL" sz="700" b="1" dirty="0">
                <a:solidFill>
                  <a:schemeClr val="bg1"/>
                </a:solidFill>
              </a:rPr>
              <a:t> </a:t>
            </a:r>
            <a:r>
              <a:rPr lang="pl-PL" altLang="pl-PL" sz="700" b="1" dirty="0" smtClean="0">
                <a:solidFill>
                  <a:schemeClr val="bg1"/>
                </a:solidFill>
              </a:rPr>
              <a:t>Praca wentylatorów</a:t>
            </a:r>
            <a:endParaRPr lang="pl-PL" altLang="pl-PL" sz="700" b="1" dirty="0">
              <a:solidFill>
                <a:schemeClr val="bg1"/>
              </a:solidFill>
            </a:endParaRPr>
          </a:p>
          <a:p>
            <a:pPr>
              <a:buFontTx/>
              <a:buChar char="•"/>
            </a:pPr>
            <a:r>
              <a:rPr lang="pl-PL" altLang="pl-PL" sz="700" b="1" dirty="0" smtClean="0">
                <a:solidFill>
                  <a:schemeClr val="bg1"/>
                </a:solidFill>
              </a:rPr>
              <a:t> Wysterowanie nagrzewnicy chłodnicy</a:t>
            </a:r>
          </a:p>
          <a:p>
            <a:pPr>
              <a:buFontTx/>
              <a:buChar char="•"/>
            </a:pPr>
            <a:r>
              <a:rPr lang="pl-PL" altLang="pl-PL" sz="700" b="1" dirty="0" smtClean="0">
                <a:solidFill>
                  <a:schemeClr val="bg1"/>
                </a:solidFill>
              </a:rPr>
              <a:t> Zmiany nastaw temperatury</a:t>
            </a:r>
          </a:p>
          <a:p>
            <a:pPr>
              <a:buFontTx/>
              <a:buChar char="•"/>
            </a:pPr>
            <a:r>
              <a:rPr lang="pl-PL" altLang="pl-PL" sz="700" b="1" dirty="0" smtClean="0">
                <a:solidFill>
                  <a:schemeClr val="bg1"/>
                </a:solidFill>
              </a:rPr>
              <a:t> Wyłączenia i załączenia urządzeń przez użytkownika</a:t>
            </a:r>
          </a:p>
          <a:p>
            <a:pPr>
              <a:buFontTx/>
              <a:buChar char="•"/>
            </a:pPr>
            <a:r>
              <a:rPr lang="pl-PL" altLang="pl-PL" sz="700" b="1" dirty="0" smtClean="0">
                <a:solidFill>
                  <a:schemeClr val="bg1"/>
                </a:solidFill>
              </a:rPr>
              <a:t>Stany alarmowe oraz ich zakończenie</a:t>
            </a:r>
          </a:p>
          <a:p>
            <a:endParaRPr lang="pl-PL" altLang="pl-PL" sz="600" b="1" dirty="0" smtClean="0">
              <a:solidFill>
                <a:schemeClr val="bg1"/>
              </a:solidFill>
            </a:endParaRPr>
          </a:p>
          <a:p>
            <a:pPr>
              <a:buFontTx/>
              <a:buChar char="•"/>
            </a:pPr>
            <a:r>
              <a:rPr lang="pl-PL" altLang="pl-PL" sz="600" b="1" dirty="0" smtClean="0">
                <a:solidFill>
                  <a:schemeClr val="bg1"/>
                </a:solidFill>
              </a:rPr>
              <a:t>Dodatkowe parametry na życzenie użytkownika</a:t>
            </a:r>
            <a:endParaRPr lang="pl-PL" altLang="pl-PL" sz="600" b="1" dirty="0">
              <a:solidFill>
                <a:schemeClr val="bg1"/>
              </a:solidFill>
            </a:endParaRPr>
          </a:p>
        </p:txBody>
      </p:sp>
      <p:pic>
        <p:nvPicPr>
          <p:cNvPr id="13" name="Picture 4" descr="C:\Users\LXV\Desktop\ikony\params.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05337" y="1628801"/>
            <a:ext cx="856548" cy="897258"/>
          </a:xfrm>
          <a:prstGeom prst="rect">
            <a:avLst/>
          </a:prstGeom>
          <a:noFill/>
          <a:extLst>
            <a:ext uri="{909E8E84-426E-40DD-AFC4-6F175D3DCCD1}">
              <a14:hiddenFill xmlns:a14="http://schemas.microsoft.com/office/drawing/2010/main">
                <a:solidFill>
                  <a:srgbClr val="FFFFFF"/>
                </a:solidFill>
              </a14:hiddenFill>
            </a:ext>
          </a:extLst>
        </p:spPr>
      </p:pic>
      <p:sp>
        <p:nvSpPr>
          <p:cNvPr id="14" name="Prostokąt 13"/>
          <p:cNvSpPr/>
          <p:nvPr/>
        </p:nvSpPr>
        <p:spPr>
          <a:xfrm>
            <a:off x="1076794" y="1628801"/>
            <a:ext cx="7518824" cy="830997"/>
          </a:xfrm>
          <a:prstGeom prst="rect">
            <a:avLst/>
          </a:prstGeom>
        </p:spPr>
        <p:txBody>
          <a:bodyPr wrap="square">
            <a:spAutoFit/>
          </a:bodyPr>
          <a:lstStyle/>
          <a:p>
            <a:r>
              <a:rPr lang="pl-PL" sz="1600" dirty="0" smtClean="0">
                <a:solidFill>
                  <a:schemeClr val="bg1"/>
                </a:solidFill>
                <a:effectLst>
                  <a:outerShdw blurRad="38100" dist="38100" dir="2700000" algn="tl">
                    <a:srgbClr val="000000">
                      <a:alpha val="43137"/>
                    </a:srgbClr>
                  </a:outerShdw>
                </a:effectLst>
              </a:rPr>
              <a:t>Panel użytkownika umożliwia w prosty sposób kontrolować parametry pracy </a:t>
            </a:r>
            <a:r>
              <a:rPr lang="pl-PL" sz="1600" dirty="0" smtClean="0">
                <a:solidFill>
                  <a:schemeClr val="bg1"/>
                </a:solidFill>
                <a:effectLst>
                  <a:outerShdw blurRad="38100" dist="38100" dir="2700000" algn="tl">
                    <a:srgbClr val="000000">
                      <a:alpha val="43137"/>
                    </a:srgbClr>
                  </a:outerShdw>
                </a:effectLst>
              </a:rPr>
              <a:t>jednostek </a:t>
            </a:r>
            <a:r>
              <a:rPr lang="pl-PL" sz="1600" dirty="0" smtClean="0">
                <a:solidFill>
                  <a:schemeClr val="bg1"/>
                </a:solidFill>
                <a:effectLst>
                  <a:outerShdw blurRad="38100" dist="38100" dir="2700000" algn="tl">
                    <a:srgbClr val="000000">
                      <a:alpha val="43137"/>
                    </a:srgbClr>
                  </a:outerShdw>
                </a:effectLst>
              </a:rPr>
              <a:t>i monitorować stany alarmowe.</a:t>
            </a:r>
          </a:p>
          <a:p>
            <a:endParaRPr lang="pl-PL" sz="1600" dirty="0">
              <a:solidFill>
                <a:schemeClr val="bg1"/>
              </a:solidFill>
              <a:effectLst>
                <a:outerShdw blurRad="38100" dist="38100" dir="2700000" algn="tl">
                  <a:srgbClr val="000000">
                    <a:alpha val="43137"/>
                  </a:srgbClr>
                </a:outerShdw>
              </a:effectLst>
            </a:endParaRPr>
          </a:p>
        </p:txBody>
      </p:sp>
      <p:pic>
        <p:nvPicPr>
          <p:cNvPr id="15" name="Picture 2" descr="C:\Users\LXV\Desktop\ikony\calendar-512-000000.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05337" y="2659117"/>
            <a:ext cx="856548" cy="886316"/>
          </a:xfrm>
          <a:prstGeom prst="rect">
            <a:avLst/>
          </a:prstGeom>
          <a:noFill/>
          <a:extLst>
            <a:ext uri="{909E8E84-426E-40DD-AFC4-6F175D3DCCD1}">
              <a14:hiddenFill xmlns:a14="http://schemas.microsoft.com/office/drawing/2010/main">
                <a:solidFill>
                  <a:srgbClr val="FFFFFF"/>
                </a:solidFill>
              </a14:hiddenFill>
            </a:ext>
          </a:extLst>
        </p:spPr>
      </p:pic>
      <p:sp>
        <p:nvSpPr>
          <p:cNvPr id="16" name="Prostokąt 15"/>
          <p:cNvSpPr/>
          <p:nvPr/>
        </p:nvSpPr>
        <p:spPr>
          <a:xfrm>
            <a:off x="1080722" y="2682250"/>
            <a:ext cx="8012040" cy="892552"/>
          </a:xfrm>
          <a:prstGeom prst="rect">
            <a:avLst/>
          </a:prstGeom>
        </p:spPr>
        <p:txBody>
          <a:bodyPr wrap="square">
            <a:spAutoFit/>
          </a:bodyPr>
          <a:lstStyle/>
          <a:p>
            <a:r>
              <a:rPr lang="pl-PL" sz="1600" dirty="0" smtClean="0">
                <a:solidFill>
                  <a:schemeClr val="bg1"/>
                </a:solidFill>
                <a:effectLst>
                  <a:outerShdw blurRad="38100" dist="38100" dir="2700000" algn="tl">
                    <a:srgbClr val="000000">
                      <a:alpha val="43137"/>
                    </a:srgbClr>
                  </a:outerShdw>
                </a:effectLst>
              </a:rPr>
              <a:t>Harmonogram czasowy pozwala zautomatyzować parametry pracy jednostki w zależności od pory dnia, tygodnia, roku, temperatury zewnętrznej i innych.</a:t>
            </a:r>
          </a:p>
          <a:p>
            <a:endParaRPr lang="pl-PL" sz="2000" dirty="0">
              <a:solidFill>
                <a:schemeClr val="bg1"/>
              </a:solidFill>
              <a:effectLst>
                <a:outerShdw blurRad="38100" dist="38100" dir="2700000" algn="tl">
                  <a:srgbClr val="000000">
                    <a:alpha val="43137"/>
                  </a:srgbClr>
                </a:outerShdw>
              </a:effectLst>
            </a:endParaRPr>
          </a:p>
        </p:txBody>
      </p:sp>
      <p:pic>
        <p:nvPicPr>
          <p:cNvPr id="17" name="Picture 2" descr="C:\Users\LXV\Desktop\ikony\email.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05337" y="3717032"/>
            <a:ext cx="856548" cy="900970"/>
          </a:xfrm>
          <a:prstGeom prst="rect">
            <a:avLst/>
          </a:prstGeom>
          <a:noFill/>
          <a:extLst>
            <a:ext uri="{909E8E84-426E-40DD-AFC4-6F175D3DCCD1}">
              <a14:hiddenFill xmlns:a14="http://schemas.microsoft.com/office/drawing/2010/main">
                <a:solidFill>
                  <a:srgbClr val="FFFFFF"/>
                </a:solidFill>
              </a14:hiddenFill>
            </a:ext>
          </a:extLst>
        </p:spPr>
      </p:pic>
      <p:sp>
        <p:nvSpPr>
          <p:cNvPr id="18" name="Prostokąt 17"/>
          <p:cNvSpPr/>
          <p:nvPr/>
        </p:nvSpPr>
        <p:spPr>
          <a:xfrm>
            <a:off x="1076794" y="3760584"/>
            <a:ext cx="7995975" cy="892552"/>
          </a:xfrm>
          <a:prstGeom prst="rect">
            <a:avLst/>
          </a:prstGeom>
        </p:spPr>
        <p:txBody>
          <a:bodyPr wrap="square">
            <a:spAutoFit/>
          </a:bodyPr>
          <a:lstStyle/>
          <a:p>
            <a:r>
              <a:rPr lang="pl-PL" sz="1600" dirty="0" smtClean="0">
                <a:solidFill>
                  <a:schemeClr val="bg1"/>
                </a:solidFill>
                <a:effectLst>
                  <a:outerShdw blurRad="38100" dist="38100" dir="2700000" algn="tl">
                    <a:srgbClr val="000000">
                      <a:alpha val="43137"/>
                    </a:srgbClr>
                  </a:outerShdw>
                </a:effectLst>
              </a:rPr>
              <a:t>Możliwość przekazywania przychodzących alarmów na skrzynkę pocztową email lub poprzez SMS.</a:t>
            </a:r>
          </a:p>
          <a:p>
            <a:endParaRPr lang="pl-PL" sz="2000" dirty="0">
              <a:solidFill>
                <a:schemeClr val="bg1"/>
              </a:solidFill>
              <a:effectLst>
                <a:outerShdw blurRad="38100" dist="38100" dir="2700000" algn="tl">
                  <a:srgbClr val="000000">
                    <a:alpha val="43137"/>
                  </a:srgbClr>
                </a:outerShdw>
              </a:effectLst>
            </a:endParaRPr>
          </a:p>
        </p:txBody>
      </p:sp>
      <p:sp>
        <p:nvSpPr>
          <p:cNvPr id="19" name="pole tekstowe 18"/>
          <p:cNvSpPr txBox="1"/>
          <p:nvPr/>
        </p:nvSpPr>
        <p:spPr>
          <a:xfrm>
            <a:off x="2123728" y="1052736"/>
            <a:ext cx="6624736" cy="307777"/>
          </a:xfrm>
          <a:prstGeom prst="rect">
            <a:avLst/>
          </a:prstGeom>
          <a:noFill/>
        </p:spPr>
        <p:txBody>
          <a:bodyPr wrap="square" rtlCol="0">
            <a:spAutoFit/>
          </a:bodyPr>
          <a:lstStyle/>
          <a:p>
            <a:r>
              <a:rPr lang="pl-PL" sz="1400" dirty="0"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Elementy interfejsu użytkownika systemu.</a:t>
            </a:r>
            <a:endParaRPr lang="pl-PL" sz="1400" dirty="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749812872"/>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XV\Desktop\background_image.pn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0" y="1504950"/>
            <a:ext cx="9144000" cy="51816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504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Obraz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162025"/>
            <a:ext cx="9144000" cy="723359"/>
          </a:xfrm>
          <a:prstGeom prst="rect">
            <a:avLst/>
          </a:prstGeom>
        </p:spPr>
      </p:pic>
      <p:pic>
        <p:nvPicPr>
          <p:cNvPr id="5" name="Obraz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3528" y="188640"/>
            <a:ext cx="1790700" cy="809625"/>
          </a:xfrm>
          <a:prstGeom prst="rect">
            <a:avLst/>
          </a:prstGeom>
        </p:spPr>
      </p:pic>
      <p:sp>
        <p:nvSpPr>
          <p:cNvPr id="9" name="pole tekstowe 8"/>
          <p:cNvSpPr txBox="1"/>
          <p:nvPr/>
        </p:nvSpPr>
        <p:spPr>
          <a:xfrm>
            <a:off x="6354316" y="6217512"/>
            <a:ext cx="2808312" cy="215444"/>
          </a:xfrm>
          <a:prstGeom prst="rect">
            <a:avLst/>
          </a:prstGeom>
          <a:noFill/>
        </p:spPr>
        <p:txBody>
          <a:bodyPr wrap="square" rtlCol="0">
            <a:spAutoFit/>
          </a:bodyPr>
          <a:lstStyle/>
          <a:p>
            <a:r>
              <a:rPr lang="pl-PL" sz="800" dirty="0" smtClean="0">
                <a:latin typeface="Arial Unicode MS" panose="020B0604020202020204" pitchFamily="34" charset="-128"/>
                <a:ea typeface="Arial Unicode MS" panose="020B0604020202020204" pitchFamily="34" charset="-128"/>
                <a:cs typeface="Arial Unicode MS" panose="020B0604020202020204" pitchFamily="34" charset="-128"/>
              </a:rPr>
              <a:t>AIR CONDITIONING SOLUTION FOR YOUR FUTURE</a:t>
            </a:r>
            <a:endParaRPr lang="pl-PL" sz="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0" name="pole tekstowe 9"/>
          <p:cNvSpPr txBox="1"/>
          <p:nvPr/>
        </p:nvSpPr>
        <p:spPr>
          <a:xfrm>
            <a:off x="6228184" y="6165304"/>
            <a:ext cx="250341" cy="369332"/>
          </a:xfrm>
          <a:prstGeom prst="rect">
            <a:avLst/>
          </a:prstGeom>
          <a:noFill/>
        </p:spPr>
        <p:txBody>
          <a:bodyPr wrap="square" rtlCol="0">
            <a:spAutoFit/>
          </a:bodyPr>
          <a:lstStyle/>
          <a:p>
            <a:r>
              <a:rPr lang="pl-PL" dirty="0">
                <a:solidFill>
                  <a:srgbClr val="C7053C"/>
                </a:solidFill>
                <a:latin typeface="Arial" panose="020B0604020202020204" pitchFamily="34" charset="0"/>
                <a:cs typeface="Arial" panose="020B0604020202020204" pitchFamily="34" charset="0"/>
              </a:rPr>
              <a:t>*</a:t>
            </a:r>
            <a:endParaRPr lang="pl-PL" dirty="0"/>
          </a:p>
        </p:txBody>
      </p:sp>
      <p:sp>
        <p:nvSpPr>
          <p:cNvPr id="11" name="pole tekstowe 10"/>
          <p:cNvSpPr txBox="1"/>
          <p:nvPr/>
        </p:nvSpPr>
        <p:spPr>
          <a:xfrm>
            <a:off x="179512" y="1628800"/>
            <a:ext cx="6048672" cy="1169551"/>
          </a:xfrm>
          <a:prstGeom prst="rect">
            <a:avLst/>
          </a:prstGeom>
          <a:noFill/>
        </p:spPr>
        <p:txBody>
          <a:bodyPr wrap="square" rtlCol="0">
            <a:spAutoFit/>
          </a:bodyPr>
          <a:lstStyle/>
          <a:p>
            <a:pPr marL="285750" indent="-285750">
              <a:buFont typeface="Arial" panose="020B0604020202020204" pitchFamily="34" charset="0"/>
              <a:buChar char="•"/>
            </a:pPr>
            <a:r>
              <a:rPr lang="pl-PL" sz="1400" dirty="0" smtClean="0">
                <a:solidFill>
                  <a:schemeClr val="bg1"/>
                </a:solidFill>
                <a:effectLst>
                  <a:outerShdw blurRad="38100" dist="38100" dir="2700000" algn="tl">
                    <a:srgbClr val="000000">
                      <a:alpha val="43137"/>
                    </a:srgbClr>
                  </a:outerShdw>
                </a:effectLst>
              </a:rPr>
              <a:t>Panel główny systemu BMS zawiera schemat wraz z </a:t>
            </a:r>
            <a:r>
              <a:rPr lang="pl-PL" sz="1400" dirty="0" smtClean="0">
                <a:solidFill>
                  <a:schemeClr val="bg1"/>
                </a:solidFill>
                <a:effectLst>
                  <a:outerShdw blurRad="38100" dist="38100" dir="2700000" algn="tl">
                    <a:srgbClr val="000000">
                      <a:alpha val="43137"/>
                    </a:srgbClr>
                  </a:outerShdw>
                </a:effectLst>
              </a:rPr>
              <a:t>rozplanowaniem poszczególnych </a:t>
            </a:r>
            <a:r>
              <a:rPr lang="pl-PL" sz="1400" dirty="0" smtClean="0">
                <a:solidFill>
                  <a:schemeClr val="bg1"/>
                </a:solidFill>
                <a:effectLst>
                  <a:outerShdw blurRad="38100" dist="38100" dir="2700000" algn="tl">
                    <a:srgbClr val="000000">
                      <a:alpha val="43137"/>
                    </a:srgbClr>
                  </a:outerShdw>
                </a:effectLst>
              </a:rPr>
              <a:t>jednostek.</a:t>
            </a:r>
          </a:p>
          <a:p>
            <a:pPr marL="285750" indent="-285750">
              <a:buFont typeface="Arial" panose="020B0604020202020204" pitchFamily="34" charset="0"/>
              <a:buChar char="•"/>
            </a:pPr>
            <a:r>
              <a:rPr lang="pl-PL" sz="1400" dirty="0" smtClean="0">
                <a:solidFill>
                  <a:schemeClr val="bg1"/>
                </a:solidFill>
                <a:effectLst>
                  <a:outerShdw blurRad="38100" dist="38100" dir="2700000" algn="tl">
                    <a:srgbClr val="000000">
                      <a:alpha val="43137"/>
                    </a:srgbClr>
                  </a:outerShdw>
                </a:effectLst>
              </a:rPr>
              <a:t>Wybranie ikony dowolnej jednostki powoduje przejście do </a:t>
            </a:r>
            <a:r>
              <a:rPr lang="pl-PL" sz="1400" dirty="0" smtClean="0">
                <a:solidFill>
                  <a:schemeClr val="bg1"/>
                </a:solidFill>
                <a:effectLst>
                  <a:outerShdw blurRad="38100" dist="38100" dir="2700000" algn="tl">
                    <a:srgbClr val="000000">
                      <a:alpha val="43137"/>
                    </a:srgbClr>
                  </a:outerShdw>
                </a:effectLst>
              </a:rPr>
              <a:t>jej indywidualnego </a:t>
            </a:r>
            <a:r>
              <a:rPr lang="pl-PL" sz="1400" dirty="0" smtClean="0">
                <a:solidFill>
                  <a:schemeClr val="bg1"/>
                </a:solidFill>
                <a:effectLst>
                  <a:outerShdw blurRad="38100" dist="38100" dir="2700000" algn="tl">
                    <a:srgbClr val="000000">
                      <a:alpha val="43137"/>
                    </a:srgbClr>
                  </a:outerShdw>
                </a:effectLst>
              </a:rPr>
              <a:t>panelu kontrolnego.</a:t>
            </a:r>
            <a:endParaRPr lang="pl-PL" sz="1400" dirty="0">
              <a:solidFill>
                <a:schemeClr val="bg1"/>
              </a:solidFill>
              <a:effectLst>
                <a:outerShdw blurRad="38100" dist="38100" dir="2700000" algn="tl">
                  <a:srgbClr val="000000">
                    <a:alpha val="43137"/>
                  </a:srgbClr>
                </a:outerShdw>
              </a:effectLst>
            </a:endParaRPr>
          </a:p>
          <a:p>
            <a:r>
              <a:rPr lang="pl-PL" sz="1400" dirty="0" smtClean="0">
                <a:solidFill>
                  <a:schemeClr val="bg1"/>
                </a:solidFill>
                <a:effectLst>
                  <a:outerShdw blurRad="38100" dist="38100" dir="2700000" algn="tl">
                    <a:srgbClr val="000000">
                      <a:alpha val="43137"/>
                    </a:srgbClr>
                  </a:outerShdw>
                </a:effectLst>
              </a:rPr>
              <a:t> </a:t>
            </a:r>
            <a:endParaRPr lang="pl-PL" sz="1400" dirty="0">
              <a:solidFill>
                <a:schemeClr val="bg1"/>
              </a:solidFill>
              <a:effectLst>
                <a:outerShdw blurRad="38100" dist="38100" dir="2700000" algn="tl">
                  <a:srgbClr val="000000">
                    <a:alpha val="43137"/>
                  </a:srgbClr>
                </a:outerShdw>
              </a:effectLst>
            </a:endParaRPr>
          </a:p>
        </p:txBody>
      </p:sp>
      <p:sp>
        <p:nvSpPr>
          <p:cNvPr id="12" name="pole tekstowe 11"/>
          <p:cNvSpPr txBox="1"/>
          <p:nvPr/>
        </p:nvSpPr>
        <p:spPr>
          <a:xfrm>
            <a:off x="2123728" y="1052736"/>
            <a:ext cx="6624736" cy="307777"/>
          </a:xfrm>
          <a:prstGeom prst="rect">
            <a:avLst/>
          </a:prstGeom>
          <a:noFill/>
        </p:spPr>
        <p:txBody>
          <a:bodyPr wrap="square" rtlCol="0">
            <a:spAutoFit/>
          </a:bodyPr>
          <a:lstStyle/>
          <a:p>
            <a:r>
              <a:rPr lang="pl-PL" sz="1400" dirty="0"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Symboliczna wizualizacja pracujących </a:t>
            </a:r>
            <a:r>
              <a:rPr lang="pl-PL" sz="1400" dirty="0"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urządzeń.</a:t>
            </a:r>
            <a:endParaRPr lang="pl-PL" sz="1400" dirty="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13" name="Picture 2" descr="C:\Users\MXK23\Downloads\suflidowo_instrukcja\screenshot13212.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9831" y="2636912"/>
            <a:ext cx="4392488" cy="1182593"/>
          </a:xfrm>
          <a:prstGeom prst="rect">
            <a:avLst/>
          </a:prstGeom>
        </p:spPr>
        <p:style>
          <a:lnRef idx="2">
            <a:schemeClr val="accent6"/>
          </a:lnRef>
          <a:fillRef idx="1">
            <a:schemeClr val="lt1"/>
          </a:fillRef>
          <a:effectRef idx="0">
            <a:schemeClr val="accent6"/>
          </a:effectRef>
          <a:fontRef idx="minor">
            <a:schemeClr val="dk1"/>
          </a:fontRef>
        </p:style>
      </p:pic>
      <p:graphicFrame>
        <p:nvGraphicFramePr>
          <p:cNvPr id="14" name="Diagram 13"/>
          <p:cNvGraphicFramePr/>
          <p:nvPr>
            <p:extLst>
              <p:ext uri="{D42A27DB-BD31-4B8C-83A1-F6EECF244321}">
                <p14:modId xmlns:p14="http://schemas.microsoft.com/office/powerpoint/2010/main" val="1552366536"/>
              </p:ext>
            </p:extLst>
          </p:nvPr>
        </p:nvGraphicFramePr>
        <p:xfrm>
          <a:off x="6326292" y="1772816"/>
          <a:ext cx="2183904" cy="4064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15" name="Picture 3" descr="C:\POZNAN\Images\Lennox\sun icon.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67544" y="5170903"/>
            <a:ext cx="1075184" cy="107518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C:\POZNAN\Images\Lennox\snow icon.pn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470694" y="5285274"/>
            <a:ext cx="825528" cy="825528"/>
          </a:xfrm>
          <a:prstGeom prst="rect">
            <a:avLst/>
          </a:prstGeom>
          <a:noFill/>
          <a:extLst>
            <a:ext uri="{909E8E84-426E-40DD-AFC4-6F175D3DCCD1}">
              <a14:hiddenFill xmlns:a14="http://schemas.microsoft.com/office/drawing/2010/main">
                <a:solidFill>
                  <a:srgbClr val="FFFFFF"/>
                </a:solidFill>
              </a14:hiddenFill>
            </a:ext>
          </a:extLst>
        </p:spPr>
      </p:pic>
      <p:sp>
        <p:nvSpPr>
          <p:cNvPr id="17" name="pole tekstowe 16"/>
          <p:cNvSpPr txBox="1"/>
          <p:nvPr/>
        </p:nvSpPr>
        <p:spPr>
          <a:xfrm>
            <a:off x="1703934" y="5453438"/>
            <a:ext cx="1080120" cy="369332"/>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r>
              <a:rPr lang="pl-PL" dirty="0" smtClean="0"/>
              <a:t>GRZANIE</a:t>
            </a:r>
            <a:endParaRPr lang="pl-PL" dirty="0"/>
          </a:p>
        </p:txBody>
      </p:sp>
      <p:sp>
        <p:nvSpPr>
          <p:cNvPr id="18" name="pole tekstowe 17"/>
          <p:cNvSpPr txBox="1"/>
          <p:nvPr/>
        </p:nvSpPr>
        <p:spPr>
          <a:xfrm>
            <a:off x="4440238" y="5458084"/>
            <a:ext cx="1431776" cy="369332"/>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r>
              <a:rPr lang="pl-PL" dirty="0" smtClean="0"/>
              <a:t>CHŁODZENIE</a:t>
            </a:r>
            <a:endParaRPr lang="pl-PL" dirty="0"/>
          </a:p>
        </p:txBody>
      </p:sp>
      <p:sp>
        <p:nvSpPr>
          <p:cNvPr id="19" name="pole tekstowe 18"/>
          <p:cNvSpPr txBox="1"/>
          <p:nvPr/>
        </p:nvSpPr>
        <p:spPr>
          <a:xfrm>
            <a:off x="189831" y="2644463"/>
            <a:ext cx="1645686" cy="369332"/>
          </a:xfrm>
          <a:prstGeom prst="rect">
            <a:avLst/>
          </a:prstGeom>
          <a:noFill/>
        </p:spPr>
        <p:txBody>
          <a:bodyPr wrap="square" rtlCol="0">
            <a:spAutoFit/>
          </a:bodyPr>
          <a:lstStyle/>
          <a:p>
            <a:r>
              <a:rPr lang="pl-PL" dirty="0" err="1" smtClean="0">
                <a:solidFill>
                  <a:schemeClr val="bg1"/>
                </a:solidFill>
                <a:effectLst>
                  <a:outerShdw blurRad="38100" dist="38100" dir="2700000" algn="tl">
                    <a:srgbClr val="000000">
                      <a:alpha val="43137"/>
                    </a:srgbClr>
                  </a:outerShdw>
                </a:effectLst>
              </a:rPr>
              <a:t>Rooftop</a:t>
            </a:r>
            <a:endParaRPr lang="pl-PL" dirty="0">
              <a:solidFill>
                <a:schemeClr val="bg1"/>
              </a:solidFill>
              <a:effectLst>
                <a:outerShdw blurRad="38100" dist="38100" dir="2700000" algn="tl">
                  <a:srgbClr val="000000">
                    <a:alpha val="43137"/>
                  </a:srgbClr>
                </a:outerShdw>
              </a:effectLst>
            </a:endParaRPr>
          </a:p>
        </p:txBody>
      </p:sp>
      <p:pic>
        <p:nvPicPr>
          <p:cNvPr id="2050" name="Picture 2" descr="S:\Serwis\BMS\APLIKACJE 2016\BMS Campanile Bedkowski\Hotel_LXV_LENNOX_EVO\Hotel_LXV_LENNOX_EVO\AthinaPark_LXV_LENNOX_EVO\Images\ahu1.pn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89831" y="3973106"/>
            <a:ext cx="4392488" cy="1201591"/>
          </a:xfrm>
          <a:prstGeom prst="rect">
            <a:avLst/>
          </a:prstGeom>
        </p:spPr>
        <p:style>
          <a:lnRef idx="2">
            <a:schemeClr val="accent6"/>
          </a:lnRef>
          <a:fillRef idx="1">
            <a:schemeClr val="lt1"/>
          </a:fillRef>
          <a:effectRef idx="0">
            <a:schemeClr val="accent6"/>
          </a:effectRef>
          <a:fontRef idx="minor">
            <a:schemeClr val="dk1"/>
          </a:fontRef>
        </p:style>
      </p:pic>
    </p:spTree>
    <p:extLst>
      <p:ext uri="{BB962C8B-B14F-4D97-AF65-F5344CB8AC3E}">
        <p14:creationId xmlns:p14="http://schemas.microsoft.com/office/powerpoint/2010/main" val="3656644579"/>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XV\Desktop\background_image.pn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0" y="1504950"/>
            <a:ext cx="9144000" cy="51816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504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Obraz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3528" y="188640"/>
            <a:ext cx="1790700" cy="809625"/>
          </a:xfrm>
          <a:prstGeom prst="rect">
            <a:avLst/>
          </a:prstGeom>
        </p:spPr>
      </p:pic>
      <p:sp>
        <p:nvSpPr>
          <p:cNvPr id="9" name="pole tekstowe 8"/>
          <p:cNvSpPr txBox="1"/>
          <p:nvPr/>
        </p:nvSpPr>
        <p:spPr>
          <a:xfrm>
            <a:off x="6354316" y="6217512"/>
            <a:ext cx="2808312" cy="215444"/>
          </a:xfrm>
          <a:prstGeom prst="rect">
            <a:avLst/>
          </a:prstGeom>
          <a:noFill/>
        </p:spPr>
        <p:txBody>
          <a:bodyPr wrap="square" rtlCol="0">
            <a:spAutoFit/>
          </a:bodyPr>
          <a:lstStyle/>
          <a:p>
            <a:r>
              <a:rPr lang="pl-PL" sz="800" dirty="0" smtClean="0">
                <a:latin typeface="Arial Unicode MS" panose="020B0604020202020204" pitchFamily="34" charset="-128"/>
                <a:ea typeface="Arial Unicode MS" panose="020B0604020202020204" pitchFamily="34" charset="-128"/>
                <a:cs typeface="Arial Unicode MS" panose="020B0604020202020204" pitchFamily="34" charset="-128"/>
              </a:rPr>
              <a:t>AIR CONDITIONING SOLUTION FOR YOUR FUTURE</a:t>
            </a:r>
            <a:endParaRPr lang="pl-PL" sz="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0" name="pole tekstowe 9"/>
          <p:cNvSpPr txBox="1"/>
          <p:nvPr/>
        </p:nvSpPr>
        <p:spPr>
          <a:xfrm>
            <a:off x="6228184" y="6165304"/>
            <a:ext cx="250341" cy="369332"/>
          </a:xfrm>
          <a:prstGeom prst="rect">
            <a:avLst/>
          </a:prstGeom>
          <a:noFill/>
        </p:spPr>
        <p:txBody>
          <a:bodyPr wrap="square" rtlCol="0">
            <a:spAutoFit/>
          </a:bodyPr>
          <a:lstStyle/>
          <a:p>
            <a:r>
              <a:rPr lang="pl-PL" dirty="0">
                <a:solidFill>
                  <a:srgbClr val="C7053C"/>
                </a:solidFill>
                <a:latin typeface="Arial" panose="020B0604020202020204" pitchFamily="34" charset="0"/>
                <a:cs typeface="Arial" panose="020B0604020202020204" pitchFamily="34" charset="0"/>
              </a:rPr>
              <a:t>*</a:t>
            </a:r>
            <a:endParaRPr lang="pl-PL" dirty="0"/>
          </a:p>
        </p:txBody>
      </p:sp>
      <p:sp>
        <p:nvSpPr>
          <p:cNvPr id="2" name="pole tekstowe 1"/>
          <p:cNvSpPr txBox="1"/>
          <p:nvPr/>
        </p:nvSpPr>
        <p:spPr>
          <a:xfrm>
            <a:off x="3491880" y="1844824"/>
            <a:ext cx="3558303" cy="461665"/>
          </a:xfrm>
          <a:prstGeom prst="rect">
            <a:avLst/>
          </a:prstGeom>
          <a:noFill/>
        </p:spPr>
        <p:txBody>
          <a:bodyPr wrap="square" rtlCol="0">
            <a:spAutoFit/>
          </a:bodyPr>
          <a:lstStyle/>
          <a:p>
            <a:r>
              <a:rPr lang="pl-PL" sz="2400" dirty="0" err="1" smtClean="0">
                <a:solidFill>
                  <a:schemeClr val="bg1"/>
                </a:solidFill>
                <a:latin typeface="+mj-lt"/>
              </a:rPr>
              <a:t>Rooftop</a:t>
            </a:r>
            <a:r>
              <a:rPr lang="pl-PL" sz="2400" dirty="0" smtClean="0">
                <a:solidFill>
                  <a:schemeClr val="bg1"/>
                </a:solidFill>
                <a:latin typeface="+mj-lt"/>
              </a:rPr>
              <a:t> CL60</a:t>
            </a:r>
            <a:endParaRPr lang="pl-PL" sz="2400" dirty="0">
              <a:solidFill>
                <a:schemeClr val="bg1"/>
              </a:solidFill>
              <a:latin typeface="+mj-lt"/>
            </a:endParaRPr>
          </a:p>
        </p:txBody>
      </p:sp>
      <p:pic>
        <p:nvPicPr>
          <p:cNvPr id="8" name="Obraz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6162025"/>
            <a:ext cx="9144000" cy="723359"/>
          </a:xfrm>
          <a:prstGeom prst="rect">
            <a:avLst/>
          </a:prstGeom>
        </p:spPr>
      </p:pic>
      <p:sp>
        <p:nvSpPr>
          <p:cNvPr id="11" name="pole tekstowe 10"/>
          <p:cNvSpPr txBox="1"/>
          <p:nvPr/>
        </p:nvSpPr>
        <p:spPr>
          <a:xfrm>
            <a:off x="6354316" y="6217512"/>
            <a:ext cx="2808312" cy="215444"/>
          </a:xfrm>
          <a:prstGeom prst="rect">
            <a:avLst/>
          </a:prstGeom>
          <a:noFill/>
        </p:spPr>
        <p:txBody>
          <a:bodyPr wrap="square" rtlCol="0">
            <a:spAutoFit/>
          </a:bodyPr>
          <a:lstStyle/>
          <a:p>
            <a:r>
              <a:rPr lang="pl-PL" sz="800" dirty="0" smtClean="0">
                <a:latin typeface="Arial Unicode MS" panose="020B0604020202020204" pitchFamily="34" charset="-128"/>
                <a:ea typeface="Arial Unicode MS" panose="020B0604020202020204" pitchFamily="34" charset="-128"/>
                <a:cs typeface="Arial Unicode MS" panose="020B0604020202020204" pitchFamily="34" charset="-128"/>
              </a:rPr>
              <a:t>AIR CONDITIONING SOLUTION FOR YOUR FUTURE</a:t>
            </a:r>
            <a:endParaRPr lang="pl-PL" sz="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2" name="pole tekstowe 11"/>
          <p:cNvSpPr txBox="1"/>
          <p:nvPr/>
        </p:nvSpPr>
        <p:spPr>
          <a:xfrm>
            <a:off x="6228184" y="6165304"/>
            <a:ext cx="250341" cy="369332"/>
          </a:xfrm>
          <a:prstGeom prst="rect">
            <a:avLst/>
          </a:prstGeom>
          <a:noFill/>
        </p:spPr>
        <p:txBody>
          <a:bodyPr wrap="square" rtlCol="0">
            <a:spAutoFit/>
          </a:bodyPr>
          <a:lstStyle/>
          <a:p>
            <a:r>
              <a:rPr lang="pl-PL" dirty="0">
                <a:solidFill>
                  <a:srgbClr val="C7053C"/>
                </a:solidFill>
                <a:latin typeface="Arial" panose="020B0604020202020204" pitchFamily="34" charset="0"/>
                <a:cs typeface="Arial" panose="020B0604020202020204" pitchFamily="34" charset="0"/>
              </a:rPr>
              <a:t>*</a:t>
            </a:r>
            <a:endParaRPr lang="pl-PL" dirty="0"/>
          </a:p>
        </p:txBody>
      </p:sp>
      <p:sp>
        <p:nvSpPr>
          <p:cNvPr id="13" name="pole tekstowe 12"/>
          <p:cNvSpPr txBox="1"/>
          <p:nvPr/>
        </p:nvSpPr>
        <p:spPr>
          <a:xfrm>
            <a:off x="2123728" y="1033572"/>
            <a:ext cx="6624736" cy="523220"/>
          </a:xfrm>
          <a:prstGeom prst="rect">
            <a:avLst/>
          </a:prstGeom>
          <a:noFill/>
        </p:spPr>
        <p:txBody>
          <a:bodyPr wrap="square" rtlCol="0">
            <a:spAutoFit/>
          </a:bodyPr>
          <a:lstStyle/>
          <a:p>
            <a:r>
              <a:rPr lang="pl-PL" sz="1400" dirty="0"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Wygląd ekranu głównego dla central wentylacyjnych i </a:t>
            </a:r>
            <a:r>
              <a:rPr lang="pl-PL" sz="1400" dirty="0" err="1"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rooftopów</a:t>
            </a:r>
            <a:r>
              <a:rPr lang="pl-PL" sz="1400" dirty="0"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dla przykładowego systemu </a:t>
            </a:r>
            <a:r>
              <a:rPr lang="pl-PL" sz="1400" dirty="0"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BMS.</a:t>
            </a:r>
            <a:endParaRPr lang="pl-PL" sz="1400" dirty="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14" name="Picture 4" descr="OVZ-2 roof rendering for LX Vision_s"/>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403648" y="1915534"/>
            <a:ext cx="6374185" cy="382229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style>
          <a:lnRef idx="2">
            <a:schemeClr val="accent6"/>
          </a:lnRef>
          <a:fillRef idx="1001">
            <a:schemeClr val="lt1"/>
          </a:fillRef>
          <a:effectRef idx="0">
            <a:schemeClr val="accent6"/>
          </a:effectRef>
          <a:fontRef idx="minor">
            <a:schemeClr val="dk1"/>
          </a:fontRef>
        </p:style>
      </p:pic>
      <p:pic>
        <p:nvPicPr>
          <p:cNvPr id="21" name="Picture 11" descr="rt2"/>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5724128" y="2113718"/>
            <a:ext cx="403225" cy="282575"/>
          </a:xfrm>
          <a:prstGeom prst="rect">
            <a:avLst/>
          </a:prstGeom>
          <a:noFill/>
          <a:extLst>
            <a:ext uri="{909E8E84-426E-40DD-AFC4-6F175D3DCCD1}">
              <a14:hiddenFill xmlns:a14="http://schemas.microsoft.com/office/drawing/2010/main">
                <a:solidFill>
                  <a:srgbClr val="FFFFFF"/>
                </a:solidFill>
              </a14:hiddenFill>
            </a:ext>
          </a:extLst>
        </p:spPr>
      </p:pic>
      <p:sp>
        <p:nvSpPr>
          <p:cNvPr id="27" name="pole tekstowe 26"/>
          <p:cNvSpPr txBox="1"/>
          <p:nvPr/>
        </p:nvSpPr>
        <p:spPr>
          <a:xfrm>
            <a:off x="5602102" y="1988840"/>
            <a:ext cx="626082" cy="123111"/>
          </a:xfrm>
          <a:prstGeom prst="rect">
            <a:avLst/>
          </a:prstGeom>
          <a:solidFill>
            <a:srgbClr val="007635"/>
          </a:solidFill>
        </p:spPr>
        <p:style>
          <a:lnRef idx="1">
            <a:schemeClr val="accent3"/>
          </a:lnRef>
          <a:fillRef idx="3">
            <a:schemeClr val="accent3"/>
          </a:fillRef>
          <a:effectRef idx="2">
            <a:schemeClr val="accent3"/>
          </a:effectRef>
          <a:fontRef idx="minor">
            <a:schemeClr val="lt1"/>
          </a:fontRef>
        </p:style>
        <p:txBody>
          <a:bodyPr wrap="square" lIns="0" tIns="0" rIns="0" bIns="0" rtlCol="0">
            <a:spAutoFit/>
          </a:bodyPr>
          <a:lstStyle/>
          <a:p>
            <a:pPr algn="ctr"/>
            <a:r>
              <a:rPr lang="pl-PL" sz="800"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RT-08</a:t>
            </a:r>
            <a:endParaRPr lang="pl-PL" sz="800"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28" name="Picture 3" descr="C:\POZNAN\Images\Lennox\sun icon.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13943" y="2128581"/>
            <a:ext cx="182582" cy="182582"/>
          </a:xfrm>
          <a:prstGeom prst="rect">
            <a:avLst/>
          </a:prstGeom>
          <a:noFill/>
          <a:extLst>
            <a:ext uri="{909E8E84-426E-40DD-AFC4-6F175D3DCCD1}">
              <a14:hiddenFill xmlns:a14="http://schemas.microsoft.com/office/drawing/2010/main">
                <a:solidFill>
                  <a:srgbClr val="FFFFFF"/>
                </a:solidFill>
              </a14:hiddenFill>
            </a:ext>
          </a:extLst>
        </p:spPr>
      </p:pic>
      <p:sp>
        <p:nvSpPr>
          <p:cNvPr id="29" name="pole tekstowe 28"/>
          <p:cNvSpPr txBox="1"/>
          <p:nvPr/>
        </p:nvSpPr>
        <p:spPr>
          <a:xfrm>
            <a:off x="5629629" y="2392036"/>
            <a:ext cx="241051" cy="76944"/>
          </a:xfrm>
          <a:prstGeom prst="rect">
            <a:avLst/>
          </a:prstGeom>
          <a:solidFill>
            <a:srgbClr val="E521D7"/>
          </a:solidFill>
        </p:spPr>
        <p:style>
          <a:lnRef idx="1">
            <a:schemeClr val="accent3"/>
          </a:lnRef>
          <a:fillRef idx="3">
            <a:schemeClr val="accent3"/>
          </a:fillRef>
          <a:effectRef idx="2">
            <a:schemeClr val="accent3"/>
          </a:effectRef>
          <a:fontRef idx="minor">
            <a:schemeClr val="lt1"/>
          </a:fontRef>
        </p:style>
        <p:txBody>
          <a:bodyPr wrap="square" lIns="0" tIns="0" rIns="0" bIns="0" rtlCol="0">
            <a:spAutoFit/>
          </a:bodyPr>
          <a:lstStyle/>
          <a:p>
            <a:pPr algn="ctr"/>
            <a:r>
              <a:rPr lang="pl-PL" sz="500"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23,1 C</a:t>
            </a:r>
            <a:endParaRPr lang="pl-PL" sz="500"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30" name="pole tekstowe 29"/>
          <p:cNvSpPr txBox="1"/>
          <p:nvPr/>
        </p:nvSpPr>
        <p:spPr>
          <a:xfrm>
            <a:off x="5892339" y="2392036"/>
            <a:ext cx="241051" cy="76944"/>
          </a:xfrm>
          <a:prstGeom prst="rect">
            <a:avLst/>
          </a:prstGeom>
          <a:solidFill>
            <a:srgbClr val="00B050"/>
          </a:solidFill>
        </p:spPr>
        <p:style>
          <a:lnRef idx="1">
            <a:schemeClr val="accent3"/>
          </a:lnRef>
          <a:fillRef idx="3">
            <a:schemeClr val="accent3"/>
          </a:fillRef>
          <a:effectRef idx="2">
            <a:schemeClr val="accent3"/>
          </a:effectRef>
          <a:fontRef idx="minor">
            <a:schemeClr val="lt1"/>
          </a:fontRef>
        </p:style>
        <p:txBody>
          <a:bodyPr wrap="square" lIns="0" tIns="0" rIns="0" bIns="0" rtlCol="0">
            <a:spAutoFit/>
          </a:bodyPr>
          <a:lstStyle/>
          <a:p>
            <a:pPr algn="ctr"/>
            <a:r>
              <a:rPr lang="pl-PL" sz="500"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21,8 C</a:t>
            </a:r>
            <a:endParaRPr lang="pl-PL" sz="500"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31" name="Picture 11" descr="rt2"/>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4741198" y="2430508"/>
            <a:ext cx="403225" cy="282575"/>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S:\Serwis\BMS\APLIKACJE 2016\BMS Campanile Bedkowski\Hotel_LXV_LENNOX_EVO\Hotel_LXV_LENNOX_EVO\AthinaPark_LXV_LENNOX_EVO\Images\Lennox\animated_siren.gif"/>
          <p:cNvPicPr>
            <a:picLocks noChangeAspect="1" noChangeArrowheads="1" noCrop="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572569" y="2449645"/>
            <a:ext cx="179567" cy="170279"/>
          </a:xfrm>
          <a:prstGeom prst="rect">
            <a:avLst/>
          </a:prstGeom>
          <a:noFill/>
          <a:extLst>
            <a:ext uri="{909E8E84-426E-40DD-AFC4-6F175D3DCCD1}">
              <a14:hiddenFill xmlns:a14="http://schemas.microsoft.com/office/drawing/2010/main">
                <a:solidFill>
                  <a:srgbClr val="FFFFFF"/>
                </a:solidFill>
              </a14:hiddenFill>
            </a:ext>
          </a:extLst>
        </p:spPr>
      </p:pic>
      <p:sp>
        <p:nvSpPr>
          <p:cNvPr id="33" name="pole tekstowe 32"/>
          <p:cNvSpPr txBox="1"/>
          <p:nvPr/>
        </p:nvSpPr>
        <p:spPr>
          <a:xfrm>
            <a:off x="4619172" y="2305630"/>
            <a:ext cx="626082" cy="123111"/>
          </a:xfrm>
          <a:prstGeom prst="rect">
            <a:avLst/>
          </a:prstGeom>
          <a:solidFill>
            <a:srgbClr val="007635"/>
          </a:solidFill>
        </p:spPr>
        <p:style>
          <a:lnRef idx="1">
            <a:schemeClr val="accent3"/>
          </a:lnRef>
          <a:fillRef idx="3">
            <a:schemeClr val="accent3"/>
          </a:fillRef>
          <a:effectRef idx="2">
            <a:schemeClr val="accent3"/>
          </a:effectRef>
          <a:fontRef idx="minor">
            <a:schemeClr val="lt1"/>
          </a:fontRef>
        </p:style>
        <p:txBody>
          <a:bodyPr wrap="square" lIns="0" tIns="0" rIns="0" bIns="0" rtlCol="0">
            <a:spAutoFit/>
          </a:bodyPr>
          <a:lstStyle/>
          <a:p>
            <a:pPr algn="ctr"/>
            <a:r>
              <a:rPr lang="pl-PL" sz="800"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RT-07</a:t>
            </a:r>
            <a:endParaRPr lang="pl-PL" sz="800"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34" name="Picture 3" descr="C:\POZNAN\Images\Lennox\sun icon.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131013" y="2445371"/>
            <a:ext cx="182582" cy="182582"/>
          </a:xfrm>
          <a:prstGeom prst="rect">
            <a:avLst/>
          </a:prstGeom>
          <a:noFill/>
          <a:extLst>
            <a:ext uri="{909E8E84-426E-40DD-AFC4-6F175D3DCCD1}">
              <a14:hiddenFill xmlns:a14="http://schemas.microsoft.com/office/drawing/2010/main">
                <a:solidFill>
                  <a:srgbClr val="FFFFFF"/>
                </a:solidFill>
              </a14:hiddenFill>
            </a:ext>
          </a:extLst>
        </p:spPr>
      </p:pic>
      <p:sp>
        <p:nvSpPr>
          <p:cNvPr id="35" name="pole tekstowe 34"/>
          <p:cNvSpPr txBox="1"/>
          <p:nvPr/>
        </p:nvSpPr>
        <p:spPr>
          <a:xfrm>
            <a:off x="4646699" y="2708826"/>
            <a:ext cx="241051" cy="76944"/>
          </a:xfrm>
          <a:prstGeom prst="rect">
            <a:avLst/>
          </a:prstGeom>
          <a:solidFill>
            <a:srgbClr val="E521D7"/>
          </a:solidFill>
        </p:spPr>
        <p:style>
          <a:lnRef idx="1">
            <a:schemeClr val="accent3"/>
          </a:lnRef>
          <a:fillRef idx="3">
            <a:schemeClr val="accent3"/>
          </a:fillRef>
          <a:effectRef idx="2">
            <a:schemeClr val="accent3"/>
          </a:effectRef>
          <a:fontRef idx="minor">
            <a:schemeClr val="lt1"/>
          </a:fontRef>
        </p:style>
        <p:txBody>
          <a:bodyPr wrap="square" lIns="0" tIns="0" rIns="0" bIns="0" rtlCol="0">
            <a:spAutoFit/>
          </a:bodyPr>
          <a:lstStyle/>
          <a:p>
            <a:pPr algn="ctr"/>
            <a:r>
              <a:rPr lang="pl-PL" sz="500"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24,1 C</a:t>
            </a:r>
            <a:endParaRPr lang="pl-PL" sz="500"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36" name="pole tekstowe 35"/>
          <p:cNvSpPr txBox="1"/>
          <p:nvPr/>
        </p:nvSpPr>
        <p:spPr>
          <a:xfrm>
            <a:off x="4909409" y="2708826"/>
            <a:ext cx="241051" cy="76944"/>
          </a:xfrm>
          <a:prstGeom prst="rect">
            <a:avLst/>
          </a:prstGeom>
          <a:solidFill>
            <a:srgbClr val="00B050"/>
          </a:solidFill>
        </p:spPr>
        <p:style>
          <a:lnRef idx="1">
            <a:schemeClr val="accent3"/>
          </a:lnRef>
          <a:fillRef idx="3">
            <a:schemeClr val="accent3"/>
          </a:fillRef>
          <a:effectRef idx="2">
            <a:schemeClr val="accent3"/>
          </a:effectRef>
          <a:fontRef idx="minor">
            <a:schemeClr val="lt1"/>
          </a:fontRef>
        </p:style>
        <p:txBody>
          <a:bodyPr wrap="square" lIns="0" tIns="0" rIns="0" bIns="0" rtlCol="0">
            <a:spAutoFit/>
          </a:bodyPr>
          <a:lstStyle/>
          <a:p>
            <a:pPr algn="ctr"/>
            <a:r>
              <a:rPr lang="pl-PL" sz="500"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23,2 C</a:t>
            </a:r>
            <a:endParaRPr lang="pl-PL" sz="500"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37" name="Picture 11" descr="rt2"/>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4066966" y="2755173"/>
            <a:ext cx="403225" cy="282575"/>
          </a:xfrm>
          <a:prstGeom prst="rect">
            <a:avLst/>
          </a:prstGeom>
          <a:noFill/>
          <a:extLst>
            <a:ext uri="{909E8E84-426E-40DD-AFC4-6F175D3DCCD1}">
              <a14:hiddenFill xmlns:a14="http://schemas.microsoft.com/office/drawing/2010/main">
                <a:solidFill>
                  <a:srgbClr val="FFFFFF"/>
                </a:solidFill>
              </a14:hiddenFill>
            </a:ext>
          </a:extLst>
        </p:spPr>
      </p:pic>
      <p:sp>
        <p:nvSpPr>
          <p:cNvPr id="39" name="pole tekstowe 38"/>
          <p:cNvSpPr txBox="1"/>
          <p:nvPr/>
        </p:nvSpPr>
        <p:spPr>
          <a:xfrm>
            <a:off x="3944940" y="2630295"/>
            <a:ext cx="626082" cy="123111"/>
          </a:xfrm>
          <a:prstGeom prst="rect">
            <a:avLst/>
          </a:prstGeom>
          <a:solidFill>
            <a:srgbClr val="007635"/>
          </a:solidFill>
        </p:spPr>
        <p:style>
          <a:lnRef idx="1">
            <a:schemeClr val="accent3"/>
          </a:lnRef>
          <a:fillRef idx="3">
            <a:schemeClr val="accent3"/>
          </a:fillRef>
          <a:effectRef idx="2">
            <a:schemeClr val="accent3"/>
          </a:effectRef>
          <a:fontRef idx="minor">
            <a:schemeClr val="lt1"/>
          </a:fontRef>
        </p:style>
        <p:txBody>
          <a:bodyPr wrap="square" lIns="0" tIns="0" rIns="0" bIns="0" rtlCol="0">
            <a:spAutoFit/>
          </a:bodyPr>
          <a:lstStyle/>
          <a:p>
            <a:pPr algn="ctr"/>
            <a:r>
              <a:rPr lang="pl-PL" sz="800"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RT-06</a:t>
            </a:r>
            <a:endParaRPr lang="pl-PL" sz="800"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40" name="Picture 3" descr="C:\POZNAN\Images\Lennox\sun icon.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456781" y="2770036"/>
            <a:ext cx="182582" cy="182582"/>
          </a:xfrm>
          <a:prstGeom prst="rect">
            <a:avLst/>
          </a:prstGeom>
          <a:noFill/>
          <a:extLst>
            <a:ext uri="{909E8E84-426E-40DD-AFC4-6F175D3DCCD1}">
              <a14:hiddenFill xmlns:a14="http://schemas.microsoft.com/office/drawing/2010/main">
                <a:solidFill>
                  <a:srgbClr val="FFFFFF"/>
                </a:solidFill>
              </a14:hiddenFill>
            </a:ext>
          </a:extLst>
        </p:spPr>
      </p:pic>
      <p:sp>
        <p:nvSpPr>
          <p:cNvPr id="41" name="pole tekstowe 40"/>
          <p:cNvSpPr txBox="1"/>
          <p:nvPr/>
        </p:nvSpPr>
        <p:spPr>
          <a:xfrm>
            <a:off x="3972467" y="3033491"/>
            <a:ext cx="241051" cy="76944"/>
          </a:xfrm>
          <a:prstGeom prst="rect">
            <a:avLst/>
          </a:prstGeom>
          <a:solidFill>
            <a:srgbClr val="E521D7"/>
          </a:solidFill>
        </p:spPr>
        <p:style>
          <a:lnRef idx="1">
            <a:schemeClr val="accent3"/>
          </a:lnRef>
          <a:fillRef idx="3">
            <a:schemeClr val="accent3"/>
          </a:fillRef>
          <a:effectRef idx="2">
            <a:schemeClr val="accent3"/>
          </a:effectRef>
          <a:fontRef idx="minor">
            <a:schemeClr val="lt1"/>
          </a:fontRef>
        </p:style>
        <p:txBody>
          <a:bodyPr wrap="square" lIns="0" tIns="0" rIns="0" bIns="0" rtlCol="0">
            <a:spAutoFit/>
          </a:bodyPr>
          <a:lstStyle/>
          <a:p>
            <a:pPr algn="ctr"/>
            <a:r>
              <a:rPr lang="pl-PL" sz="500"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22,1 C</a:t>
            </a:r>
            <a:endParaRPr lang="pl-PL" sz="500"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42" name="pole tekstowe 41"/>
          <p:cNvSpPr txBox="1"/>
          <p:nvPr/>
        </p:nvSpPr>
        <p:spPr>
          <a:xfrm>
            <a:off x="4235177" y="3033491"/>
            <a:ext cx="241051" cy="76944"/>
          </a:xfrm>
          <a:prstGeom prst="rect">
            <a:avLst/>
          </a:prstGeom>
          <a:solidFill>
            <a:srgbClr val="00B050"/>
          </a:solidFill>
        </p:spPr>
        <p:style>
          <a:lnRef idx="1">
            <a:schemeClr val="accent3"/>
          </a:lnRef>
          <a:fillRef idx="3">
            <a:schemeClr val="accent3"/>
          </a:fillRef>
          <a:effectRef idx="2">
            <a:schemeClr val="accent3"/>
          </a:effectRef>
          <a:fontRef idx="minor">
            <a:schemeClr val="lt1"/>
          </a:fontRef>
        </p:style>
        <p:txBody>
          <a:bodyPr wrap="square" lIns="0" tIns="0" rIns="0" bIns="0" rtlCol="0">
            <a:spAutoFit/>
          </a:bodyPr>
          <a:lstStyle/>
          <a:p>
            <a:pPr algn="ctr"/>
            <a:r>
              <a:rPr lang="pl-PL" sz="500"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21,8 C</a:t>
            </a:r>
            <a:endParaRPr lang="pl-PL" sz="500"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43" name="Picture 11" descr="rt2"/>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3407324" y="3062284"/>
            <a:ext cx="403225" cy="282575"/>
          </a:xfrm>
          <a:prstGeom prst="rect">
            <a:avLst/>
          </a:prstGeom>
          <a:noFill/>
          <a:extLst>
            <a:ext uri="{909E8E84-426E-40DD-AFC4-6F175D3DCCD1}">
              <a14:hiddenFill xmlns:a14="http://schemas.microsoft.com/office/drawing/2010/main">
                <a:solidFill>
                  <a:srgbClr val="FFFFFF"/>
                </a:solidFill>
              </a14:hiddenFill>
            </a:ext>
          </a:extLst>
        </p:spPr>
      </p:pic>
      <p:sp>
        <p:nvSpPr>
          <p:cNvPr id="45" name="pole tekstowe 44"/>
          <p:cNvSpPr txBox="1"/>
          <p:nvPr/>
        </p:nvSpPr>
        <p:spPr>
          <a:xfrm>
            <a:off x="3285298" y="2937406"/>
            <a:ext cx="626082" cy="123111"/>
          </a:xfrm>
          <a:prstGeom prst="rect">
            <a:avLst/>
          </a:prstGeom>
          <a:solidFill>
            <a:srgbClr val="007635"/>
          </a:solidFill>
        </p:spPr>
        <p:style>
          <a:lnRef idx="1">
            <a:schemeClr val="accent3"/>
          </a:lnRef>
          <a:fillRef idx="3">
            <a:schemeClr val="accent3"/>
          </a:fillRef>
          <a:effectRef idx="2">
            <a:schemeClr val="accent3"/>
          </a:effectRef>
          <a:fontRef idx="minor">
            <a:schemeClr val="lt1"/>
          </a:fontRef>
        </p:style>
        <p:txBody>
          <a:bodyPr wrap="square" lIns="0" tIns="0" rIns="0" bIns="0" rtlCol="0">
            <a:spAutoFit/>
          </a:bodyPr>
          <a:lstStyle/>
          <a:p>
            <a:pPr algn="ctr"/>
            <a:r>
              <a:rPr lang="pl-PL" sz="800"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RT-05</a:t>
            </a:r>
            <a:endParaRPr lang="pl-PL" sz="800"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46" name="Picture 3" descr="C:\POZNAN\Images\Lennox\sun icon.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797139" y="3077147"/>
            <a:ext cx="182582" cy="182582"/>
          </a:xfrm>
          <a:prstGeom prst="rect">
            <a:avLst/>
          </a:prstGeom>
          <a:noFill/>
          <a:extLst>
            <a:ext uri="{909E8E84-426E-40DD-AFC4-6F175D3DCCD1}">
              <a14:hiddenFill xmlns:a14="http://schemas.microsoft.com/office/drawing/2010/main">
                <a:solidFill>
                  <a:srgbClr val="FFFFFF"/>
                </a:solidFill>
              </a14:hiddenFill>
            </a:ext>
          </a:extLst>
        </p:spPr>
      </p:pic>
      <p:sp>
        <p:nvSpPr>
          <p:cNvPr id="47" name="pole tekstowe 46"/>
          <p:cNvSpPr txBox="1"/>
          <p:nvPr/>
        </p:nvSpPr>
        <p:spPr>
          <a:xfrm>
            <a:off x="3312825" y="3340602"/>
            <a:ext cx="241051" cy="76944"/>
          </a:xfrm>
          <a:prstGeom prst="rect">
            <a:avLst/>
          </a:prstGeom>
          <a:solidFill>
            <a:srgbClr val="E521D7"/>
          </a:solidFill>
        </p:spPr>
        <p:style>
          <a:lnRef idx="1">
            <a:schemeClr val="accent3"/>
          </a:lnRef>
          <a:fillRef idx="3">
            <a:schemeClr val="accent3"/>
          </a:fillRef>
          <a:effectRef idx="2">
            <a:schemeClr val="accent3"/>
          </a:effectRef>
          <a:fontRef idx="minor">
            <a:schemeClr val="lt1"/>
          </a:fontRef>
        </p:style>
        <p:txBody>
          <a:bodyPr wrap="square" lIns="0" tIns="0" rIns="0" bIns="0" rtlCol="0">
            <a:spAutoFit/>
          </a:bodyPr>
          <a:lstStyle/>
          <a:p>
            <a:pPr algn="ctr"/>
            <a:r>
              <a:rPr lang="pl-PL" sz="500"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28,2 C</a:t>
            </a:r>
            <a:endParaRPr lang="pl-PL" sz="500"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48" name="pole tekstowe 47"/>
          <p:cNvSpPr txBox="1"/>
          <p:nvPr/>
        </p:nvSpPr>
        <p:spPr>
          <a:xfrm>
            <a:off x="3575535" y="3340602"/>
            <a:ext cx="241051" cy="76944"/>
          </a:xfrm>
          <a:prstGeom prst="rect">
            <a:avLst/>
          </a:prstGeom>
          <a:solidFill>
            <a:srgbClr val="00B050"/>
          </a:solidFill>
        </p:spPr>
        <p:style>
          <a:lnRef idx="1">
            <a:schemeClr val="accent3"/>
          </a:lnRef>
          <a:fillRef idx="3">
            <a:schemeClr val="accent3"/>
          </a:fillRef>
          <a:effectRef idx="2">
            <a:schemeClr val="accent3"/>
          </a:effectRef>
          <a:fontRef idx="minor">
            <a:schemeClr val="lt1"/>
          </a:fontRef>
        </p:style>
        <p:txBody>
          <a:bodyPr wrap="square" lIns="0" tIns="0" rIns="0" bIns="0" rtlCol="0">
            <a:spAutoFit/>
          </a:bodyPr>
          <a:lstStyle/>
          <a:p>
            <a:pPr algn="ctr"/>
            <a:r>
              <a:rPr lang="pl-PL" sz="500"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21,2 C</a:t>
            </a:r>
            <a:endParaRPr lang="pl-PL" sz="500"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50" name="Picture 2" descr="S:\Serwis\BMS\APLIKACJE 2016\BMS Campanile Bedkowski\Hotel_LXV_LENNOX_EVO\Hotel_LXV_LENNOX_EVO\AthinaPark_LXV_LENNOX_EVO\Images\Lennox\animated_siren.gif"/>
          <p:cNvPicPr>
            <a:picLocks noChangeAspect="1" noChangeArrowheads="1" noCrop="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538402" y="3436683"/>
            <a:ext cx="179567" cy="170279"/>
          </a:xfrm>
          <a:prstGeom prst="rect">
            <a:avLst/>
          </a:prstGeom>
          <a:noFill/>
          <a:extLst>
            <a:ext uri="{909E8E84-426E-40DD-AFC4-6F175D3DCCD1}">
              <a14:hiddenFill xmlns:a14="http://schemas.microsoft.com/office/drawing/2010/main">
                <a:solidFill>
                  <a:srgbClr val="FFFFFF"/>
                </a:solidFill>
              </a14:hiddenFill>
            </a:ext>
          </a:extLst>
        </p:spPr>
      </p:pic>
      <p:sp>
        <p:nvSpPr>
          <p:cNvPr id="51" name="pole tekstowe 50"/>
          <p:cNvSpPr txBox="1"/>
          <p:nvPr/>
        </p:nvSpPr>
        <p:spPr>
          <a:xfrm>
            <a:off x="2585005" y="3292668"/>
            <a:ext cx="626082" cy="123111"/>
          </a:xfrm>
          <a:prstGeom prst="rect">
            <a:avLst/>
          </a:prstGeom>
          <a:solidFill>
            <a:srgbClr val="007635"/>
          </a:solidFill>
        </p:spPr>
        <p:style>
          <a:lnRef idx="1">
            <a:schemeClr val="accent3"/>
          </a:lnRef>
          <a:fillRef idx="3">
            <a:schemeClr val="accent3"/>
          </a:fillRef>
          <a:effectRef idx="2">
            <a:schemeClr val="accent3"/>
          </a:effectRef>
          <a:fontRef idx="minor">
            <a:schemeClr val="lt1"/>
          </a:fontRef>
        </p:style>
        <p:txBody>
          <a:bodyPr wrap="square" lIns="0" tIns="0" rIns="0" bIns="0" rtlCol="0">
            <a:spAutoFit/>
          </a:bodyPr>
          <a:lstStyle/>
          <a:p>
            <a:pPr algn="ctr"/>
            <a:r>
              <a:rPr lang="pl-PL" sz="800"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RT-04</a:t>
            </a:r>
            <a:endParaRPr lang="pl-PL" sz="800"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53" name="pole tekstowe 52"/>
          <p:cNvSpPr txBox="1"/>
          <p:nvPr/>
        </p:nvSpPr>
        <p:spPr>
          <a:xfrm>
            <a:off x="2612532" y="3695864"/>
            <a:ext cx="241051" cy="76944"/>
          </a:xfrm>
          <a:prstGeom prst="rect">
            <a:avLst/>
          </a:prstGeom>
          <a:solidFill>
            <a:srgbClr val="E521D7"/>
          </a:solidFill>
        </p:spPr>
        <p:style>
          <a:lnRef idx="1">
            <a:schemeClr val="accent3"/>
          </a:lnRef>
          <a:fillRef idx="3">
            <a:schemeClr val="accent3"/>
          </a:fillRef>
          <a:effectRef idx="2">
            <a:schemeClr val="accent3"/>
          </a:effectRef>
          <a:fontRef idx="minor">
            <a:schemeClr val="lt1"/>
          </a:fontRef>
        </p:style>
        <p:txBody>
          <a:bodyPr wrap="square" lIns="0" tIns="0" rIns="0" bIns="0" rtlCol="0">
            <a:spAutoFit/>
          </a:bodyPr>
          <a:lstStyle/>
          <a:p>
            <a:pPr algn="ctr"/>
            <a:r>
              <a:rPr lang="pl-PL" sz="500"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20,7 C</a:t>
            </a:r>
            <a:endParaRPr lang="pl-PL" sz="500"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54" name="pole tekstowe 53"/>
          <p:cNvSpPr txBox="1"/>
          <p:nvPr/>
        </p:nvSpPr>
        <p:spPr>
          <a:xfrm>
            <a:off x="2875242" y="3695864"/>
            <a:ext cx="241051" cy="76944"/>
          </a:xfrm>
          <a:prstGeom prst="rect">
            <a:avLst/>
          </a:prstGeom>
          <a:solidFill>
            <a:srgbClr val="00B050"/>
          </a:solidFill>
        </p:spPr>
        <p:style>
          <a:lnRef idx="1">
            <a:schemeClr val="accent3"/>
          </a:lnRef>
          <a:fillRef idx="3">
            <a:schemeClr val="accent3"/>
          </a:fillRef>
          <a:effectRef idx="2">
            <a:schemeClr val="accent3"/>
          </a:effectRef>
          <a:fontRef idx="minor">
            <a:schemeClr val="lt1"/>
          </a:fontRef>
        </p:style>
        <p:txBody>
          <a:bodyPr wrap="square" lIns="0" tIns="0" rIns="0" bIns="0" rtlCol="0">
            <a:spAutoFit/>
          </a:bodyPr>
          <a:lstStyle/>
          <a:p>
            <a:pPr algn="ctr"/>
            <a:r>
              <a:rPr lang="pl-PL" sz="500"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18,2 C</a:t>
            </a:r>
            <a:endParaRPr lang="pl-PL" sz="500"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55" name="Picture 11" descr="rt2"/>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6876256" y="2432997"/>
            <a:ext cx="403225" cy="282575"/>
          </a:xfrm>
          <a:prstGeom prst="rect">
            <a:avLst/>
          </a:prstGeom>
          <a:noFill/>
          <a:extLst>
            <a:ext uri="{909E8E84-426E-40DD-AFC4-6F175D3DCCD1}">
              <a14:hiddenFill xmlns:a14="http://schemas.microsoft.com/office/drawing/2010/main">
                <a:solidFill>
                  <a:srgbClr val="FFFFFF"/>
                </a:solidFill>
              </a14:hiddenFill>
            </a:ext>
          </a:extLst>
        </p:spPr>
      </p:pic>
      <p:sp>
        <p:nvSpPr>
          <p:cNvPr id="57" name="pole tekstowe 56"/>
          <p:cNvSpPr txBox="1"/>
          <p:nvPr/>
        </p:nvSpPr>
        <p:spPr>
          <a:xfrm>
            <a:off x="6754230" y="2308119"/>
            <a:ext cx="626082" cy="123111"/>
          </a:xfrm>
          <a:prstGeom prst="rect">
            <a:avLst/>
          </a:prstGeom>
          <a:solidFill>
            <a:srgbClr val="007635"/>
          </a:solidFill>
        </p:spPr>
        <p:style>
          <a:lnRef idx="1">
            <a:schemeClr val="accent3"/>
          </a:lnRef>
          <a:fillRef idx="3">
            <a:schemeClr val="accent3"/>
          </a:fillRef>
          <a:effectRef idx="2">
            <a:schemeClr val="accent3"/>
          </a:effectRef>
          <a:fontRef idx="minor">
            <a:schemeClr val="lt1"/>
          </a:fontRef>
        </p:style>
        <p:txBody>
          <a:bodyPr wrap="square" lIns="0" tIns="0" rIns="0" bIns="0" rtlCol="0">
            <a:spAutoFit/>
          </a:bodyPr>
          <a:lstStyle/>
          <a:p>
            <a:pPr algn="ctr"/>
            <a:r>
              <a:rPr lang="pl-PL" sz="800"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RT-09</a:t>
            </a:r>
            <a:endParaRPr lang="pl-PL" sz="800"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58" name="Picture 3" descr="C:\POZNAN\Images\Lennox\sun icon.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266071" y="2447860"/>
            <a:ext cx="182582" cy="182582"/>
          </a:xfrm>
          <a:prstGeom prst="rect">
            <a:avLst/>
          </a:prstGeom>
          <a:noFill/>
          <a:extLst>
            <a:ext uri="{909E8E84-426E-40DD-AFC4-6F175D3DCCD1}">
              <a14:hiddenFill xmlns:a14="http://schemas.microsoft.com/office/drawing/2010/main">
                <a:solidFill>
                  <a:srgbClr val="FFFFFF"/>
                </a:solidFill>
              </a14:hiddenFill>
            </a:ext>
          </a:extLst>
        </p:spPr>
      </p:pic>
      <p:sp>
        <p:nvSpPr>
          <p:cNvPr id="59" name="pole tekstowe 58"/>
          <p:cNvSpPr txBox="1"/>
          <p:nvPr/>
        </p:nvSpPr>
        <p:spPr>
          <a:xfrm>
            <a:off x="6781757" y="2711315"/>
            <a:ext cx="241051" cy="76944"/>
          </a:xfrm>
          <a:prstGeom prst="rect">
            <a:avLst/>
          </a:prstGeom>
          <a:solidFill>
            <a:srgbClr val="E521D7"/>
          </a:solidFill>
        </p:spPr>
        <p:style>
          <a:lnRef idx="1">
            <a:schemeClr val="accent3"/>
          </a:lnRef>
          <a:fillRef idx="3">
            <a:schemeClr val="accent3"/>
          </a:fillRef>
          <a:effectRef idx="2">
            <a:schemeClr val="accent3"/>
          </a:effectRef>
          <a:fontRef idx="minor">
            <a:schemeClr val="lt1"/>
          </a:fontRef>
        </p:style>
        <p:txBody>
          <a:bodyPr wrap="square" lIns="0" tIns="0" rIns="0" bIns="0" rtlCol="0">
            <a:spAutoFit/>
          </a:bodyPr>
          <a:lstStyle/>
          <a:p>
            <a:pPr algn="ctr"/>
            <a:r>
              <a:rPr lang="pl-PL" sz="500"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215 C</a:t>
            </a:r>
            <a:endParaRPr lang="pl-PL" sz="500"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60" name="pole tekstowe 59"/>
          <p:cNvSpPr txBox="1"/>
          <p:nvPr/>
        </p:nvSpPr>
        <p:spPr>
          <a:xfrm>
            <a:off x="7044467" y="2711315"/>
            <a:ext cx="241051" cy="76944"/>
          </a:xfrm>
          <a:prstGeom prst="rect">
            <a:avLst/>
          </a:prstGeom>
          <a:solidFill>
            <a:srgbClr val="00B050"/>
          </a:solidFill>
        </p:spPr>
        <p:style>
          <a:lnRef idx="1">
            <a:schemeClr val="accent3"/>
          </a:lnRef>
          <a:fillRef idx="3">
            <a:schemeClr val="accent3"/>
          </a:fillRef>
          <a:effectRef idx="2">
            <a:schemeClr val="accent3"/>
          </a:effectRef>
          <a:fontRef idx="minor">
            <a:schemeClr val="lt1"/>
          </a:fontRef>
        </p:style>
        <p:txBody>
          <a:bodyPr wrap="square" lIns="0" tIns="0" rIns="0" bIns="0" rtlCol="0">
            <a:spAutoFit/>
          </a:bodyPr>
          <a:lstStyle/>
          <a:p>
            <a:pPr algn="ctr"/>
            <a:r>
              <a:rPr lang="pl-PL" sz="500"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21,5 C</a:t>
            </a:r>
            <a:endParaRPr lang="pl-PL" sz="500"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61" name="Picture 11" descr="rt2"/>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3402679" y="4725144"/>
            <a:ext cx="403225" cy="282575"/>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 descr="S:\Serwis\BMS\APLIKACJE 2016\BMS Campanile Bedkowski\Hotel_LXV_LENNOX_EVO\Hotel_LXV_LENNOX_EVO\AthinaPark_LXV_LENNOX_EVO\Images\Lennox\animated_siren.gif"/>
          <p:cNvPicPr>
            <a:picLocks noChangeAspect="1" noChangeArrowheads="1" noCrop="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234050" y="4744281"/>
            <a:ext cx="179567" cy="170279"/>
          </a:xfrm>
          <a:prstGeom prst="rect">
            <a:avLst/>
          </a:prstGeom>
          <a:noFill/>
          <a:extLst>
            <a:ext uri="{909E8E84-426E-40DD-AFC4-6F175D3DCCD1}">
              <a14:hiddenFill xmlns:a14="http://schemas.microsoft.com/office/drawing/2010/main">
                <a:solidFill>
                  <a:srgbClr val="FFFFFF"/>
                </a:solidFill>
              </a14:hiddenFill>
            </a:ext>
          </a:extLst>
        </p:spPr>
      </p:pic>
      <p:sp>
        <p:nvSpPr>
          <p:cNvPr id="63" name="pole tekstowe 62"/>
          <p:cNvSpPr txBox="1"/>
          <p:nvPr/>
        </p:nvSpPr>
        <p:spPr>
          <a:xfrm>
            <a:off x="3280653" y="4600266"/>
            <a:ext cx="626082" cy="123111"/>
          </a:xfrm>
          <a:prstGeom prst="rect">
            <a:avLst/>
          </a:prstGeom>
          <a:solidFill>
            <a:srgbClr val="007635"/>
          </a:solidFill>
        </p:spPr>
        <p:style>
          <a:lnRef idx="1">
            <a:schemeClr val="accent3"/>
          </a:lnRef>
          <a:fillRef idx="3">
            <a:schemeClr val="accent3"/>
          </a:fillRef>
          <a:effectRef idx="2">
            <a:schemeClr val="accent3"/>
          </a:effectRef>
          <a:fontRef idx="minor">
            <a:schemeClr val="lt1"/>
          </a:fontRef>
        </p:style>
        <p:txBody>
          <a:bodyPr wrap="square" lIns="0" tIns="0" rIns="0" bIns="0" rtlCol="0">
            <a:spAutoFit/>
          </a:bodyPr>
          <a:lstStyle/>
          <a:p>
            <a:pPr algn="ctr"/>
            <a:r>
              <a:rPr lang="pl-PL" sz="800"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RT-01</a:t>
            </a:r>
            <a:endParaRPr lang="pl-PL" sz="800"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65" name="pole tekstowe 64"/>
          <p:cNvSpPr txBox="1"/>
          <p:nvPr/>
        </p:nvSpPr>
        <p:spPr>
          <a:xfrm>
            <a:off x="3308180" y="5003462"/>
            <a:ext cx="241051" cy="76944"/>
          </a:xfrm>
          <a:prstGeom prst="rect">
            <a:avLst/>
          </a:prstGeom>
          <a:solidFill>
            <a:srgbClr val="E521D7"/>
          </a:solidFill>
        </p:spPr>
        <p:style>
          <a:lnRef idx="1">
            <a:schemeClr val="accent3"/>
          </a:lnRef>
          <a:fillRef idx="3">
            <a:schemeClr val="accent3"/>
          </a:fillRef>
          <a:effectRef idx="2">
            <a:schemeClr val="accent3"/>
          </a:effectRef>
          <a:fontRef idx="minor">
            <a:schemeClr val="lt1"/>
          </a:fontRef>
        </p:style>
        <p:txBody>
          <a:bodyPr wrap="square" lIns="0" tIns="0" rIns="0" bIns="0" rtlCol="0">
            <a:spAutoFit/>
          </a:bodyPr>
          <a:lstStyle/>
          <a:p>
            <a:pPr algn="ctr"/>
            <a:r>
              <a:rPr lang="pl-PL" sz="500"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20,5 C</a:t>
            </a:r>
            <a:endParaRPr lang="pl-PL" sz="500"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66" name="pole tekstowe 65"/>
          <p:cNvSpPr txBox="1"/>
          <p:nvPr/>
        </p:nvSpPr>
        <p:spPr>
          <a:xfrm>
            <a:off x="3570890" y="5003462"/>
            <a:ext cx="241051" cy="76944"/>
          </a:xfrm>
          <a:prstGeom prst="rect">
            <a:avLst/>
          </a:prstGeom>
          <a:solidFill>
            <a:srgbClr val="00B050"/>
          </a:solidFill>
        </p:spPr>
        <p:style>
          <a:lnRef idx="1">
            <a:schemeClr val="accent3"/>
          </a:lnRef>
          <a:fillRef idx="3">
            <a:schemeClr val="accent3"/>
          </a:fillRef>
          <a:effectRef idx="2">
            <a:schemeClr val="accent3"/>
          </a:effectRef>
          <a:fontRef idx="minor">
            <a:schemeClr val="lt1"/>
          </a:fontRef>
        </p:style>
        <p:txBody>
          <a:bodyPr wrap="square" lIns="0" tIns="0" rIns="0" bIns="0" rtlCol="0">
            <a:spAutoFit/>
          </a:bodyPr>
          <a:lstStyle/>
          <a:p>
            <a:pPr algn="ctr"/>
            <a:r>
              <a:rPr lang="pl-PL" sz="500"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18,2 C</a:t>
            </a:r>
            <a:endParaRPr lang="pl-PL" sz="500"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67" name="Picture 11" descr="rt2"/>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2696433" y="4311187"/>
            <a:ext cx="403225" cy="282575"/>
          </a:xfrm>
          <a:prstGeom prst="rect">
            <a:avLst/>
          </a:prstGeom>
          <a:noFill/>
          <a:extLst>
            <a:ext uri="{909E8E84-426E-40DD-AFC4-6F175D3DCCD1}">
              <a14:hiddenFill xmlns:a14="http://schemas.microsoft.com/office/drawing/2010/main">
                <a:solidFill>
                  <a:srgbClr val="FFFFFF"/>
                </a:solidFill>
              </a14:hiddenFill>
            </a:ext>
          </a:extLst>
        </p:spPr>
      </p:pic>
      <p:sp>
        <p:nvSpPr>
          <p:cNvPr id="69" name="pole tekstowe 68"/>
          <p:cNvSpPr txBox="1"/>
          <p:nvPr/>
        </p:nvSpPr>
        <p:spPr>
          <a:xfrm>
            <a:off x="2574407" y="4186309"/>
            <a:ext cx="626082" cy="123111"/>
          </a:xfrm>
          <a:prstGeom prst="rect">
            <a:avLst/>
          </a:prstGeom>
          <a:solidFill>
            <a:srgbClr val="007635"/>
          </a:solidFill>
        </p:spPr>
        <p:style>
          <a:lnRef idx="1">
            <a:schemeClr val="accent3"/>
          </a:lnRef>
          <a:fillRef idx="3">
            <a:schemeClr val="accent3"/>
          </a:fillRef>
          <a:effectRef idx="2">
            <a:schemeClr val="accent3"/>
          </a:effectRef>
          <a:fontRef idx="minor">
            <a:schemeClr val="lt1"/>
          </a:fontRef>
        </p:style>
        <p:txBody>
          <a:bodyPr wrap="square" lIns="0" tIns="0" rIns="0" bIns="0" rtlCol="0">
            <a:spAutoFit/>
          </a:bodyPr>
          <a:lstStyle/>
          <a:p>
            <a:pPr algn="ctr"/>
            <a:r>
              <a:rPr lang="pl-PL" sz="800"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RT-02</a:t>
            </a:r>
            <a:endParaRPr lang="pl-PL" sz="800"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70" name="Picture 3" descr="C:\POZNAN\Images\Lennox\sun icon.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086248" y="4326050"/>
            <a:ext cx="182582" cy="182582"/>
          </a:xfrm>
          <a:prstGeom prst="rect">
            <a:avLst/>
          </a:prstGeom>
          <a:noFill/>
          <a:extLst>
            <a:ext uri="{909E8E84-426E-40DD-AFC4-6F175D3DCCD1}">
              <a14:hiddenFill xmlns:a14="http://schemas.microsoft.com/office/drawing/2010/main">
                <a:solidFill>
                  <a:srgbClr val="FFFFFF"/>
                </a:solidFill>
              </a14:hiddenFill>
            </a:ext>
          </a:extLst>
        </p:spPr>
      </p:pic>
      <p:sp>
        <p:nvSpPr>
          <p:cNvPr id="71" name="pole tekstowe 70"/>
          <p:cNvSpPr txBox="1"/>
          <p:nvPr/>
        </p:nvSpPr>
        <p:spPr>
          <a:xfrm>
            <a:off x="2601934" y="4589505"/>
            <a:ext cx="241051" cy="76944"/>
          </a:xfrm>
          <a:prstGeom prst="rect">
            <a:avLst/>
          </a:prstGeom>
          <a:solidFill>
            <a:srgbClr val="E521D7"/>
          </a:solidFill>
        </p:spPr>
        <p:style>
          <a:lnRef idx="1">
            <a:schemeClr val="accent3"/>
          </a:lnRef>
          <a:fillRef idx="3">
            <a:schemeClr val="accent3"/>
          </a:fillRef>
          <a:effectRef idx="2">
            <a:schemeClr val="accent3"/>
          </a:effectRef>
          <a:fontRef idx="minor">
            <a:schemeClr val="lt1"/>
          </a:fontRef>
        </p:style>
        <p:txBody>
          <a:bodyPr wrap="square" lIns="0" tIns="0" rIns="0" bIns="0" rtlCol="0">
            <a:spAutoFit/>
          </a:bodyPr>
          <a:lstStyle/>
          <a:p>
            <a:pPr algn="ctr"/>
            <a:r>
              <a:rPr lang="pl-PL" sz="500"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27,1 C</a:t>
            </a:r>
            <a:endParaRPr lang="pl-PL" sz="500"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72" name="pole tekstowe 71"/>
          <p:cNvSpPr txBox="1"/>
          <p:nvPr/>
        </p:nvSpPr>
        <p:spPr>
          <a:xfrm>
            <a:off x="2864644" y="4589505"/>
            <a:ext cx="241051" cy="76944"/>
          </a:xfrm>
          <a:prstGeom prst="rect">
            <a:avLst/>
          </a:prstGeom>
          <a:solidFill>
            <a:srgbClr val="00B050"/>
          </a:solidFill>
        </p:spPr>
        <p:style>
          <a:lnRef idx="1">
            <a:schemeClr val="accent3"/>
          </a:lnRef>
          <a:fillRef idx="3">
            <a:schemeClr val="accent3"/>
          </a:fillRef>
          <a:effectRef idx="2">
            <a:schemeClr val="accent3"/>
          </a:effectRef>
          <a:fontRef idx="minor">
            <a:schemeClr val="lt1"/>
          </a:fontRef>
        </p:style>
        <p:txBody>
          <a:bodyPr wrap="square" lIns="0" tIns="0" rIns="0" bIns="0" rtlCol="0">
            <a:spAutoFit/>
          </a:bodyPr>
          <a:lstStyle/>
          <a:p>
            <a:pPr algn="ctr"/>
            <a:r>
              <a:rPr lang="pl-PL" sz="500"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21,8 C</a:t>
            </a:r>
            <a:endParaRPr lang="pl-PL" sz="500"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73" name="Picture 11" descr="rt2"/>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2047389" y="3944378"/>
            <a:ext cx="403225" cy="282575"/>
          </a:xfrm>
          <a:prstGeom prst="rect">
            <a:avLst/>
          </a:prstGeom>
          <a:noFill/>
          <a:extLst>
            <a:ext uri="{909E8E84-426E-40DD-AFC4-6F175D3DCCD1}">
              <a14:hiddenFill xmlns:a14="http://schemas.microsoft.com/office/drawing/2010/main">
                <a:solidFill>
                  <a:srgbClr val="FFFFFF"/>
                </a:solidFill>
              </a14:hiddenFill>
            </a:ext>
          </a:extLst>
        </p:spPr>
      </p:pic>
      <p:sp>
        <p:nvSpPr>
          <p:cNvPr id="75" name="pole tekstowe 74"/>
          <p:cNvSpPr txBox="1"/>
          <p:nvPr/>
        </p:nvSpPr>
        <p:spPr>
          <a:xfrm>
            <a:off x="1925363" y="3819500"/>
            <a:ext cx="626082" cy="123111"/>
          </a:xfrm>
          <a:prstGeom prst="rect">
            <a:avLst/>
          </a:prstGeom>
          <a:solidFill>
            <a:srgbClr val="007635"/>
          </a:solidFill>
        </p:spPr>
        <p:style>
          <a:lnRef idx="1">
            <a:schemeClr val="accent3"/>
          </a:lnRef>
          <a:fillRef idx="3">
            <a:schemeClr val="accent3"/>
          </a:fillRef>
          <a:effectRef idx="2">
            <a:schemeClr val="accent3"/>
          </a:effectRef>
          <a:fontRef idx="minor">
            <a:schemeClr val="lt1"/>
          </a:fontRef>
        </p:style>
        <p:txBody>
          <a:bodyPr wrap="square" lIns="0" tIns="0" rIns="0" bIns="0" rtlCol="0">
            <a:spAutoFit/>
          </a:bodyPr>
          <a:lstStyle/>
          <a:p>
            <a:pPr algn="ctr"/>
            <a:r>
              <a:rPr lang="pl-PL" sz="800"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RT-03</a:t>
            </a:r>
            <a:endParaRPr lang="pl-PL" sz="800"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76" name="Picture 3" descr="C:\POZNAN\Images\Lennox\sun icon.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437204" y="3959241"/>
            <a:ext cx="182582" cy="182582"/>
          </a:xfrm>
          <a:prstGeom prst="rect">
            <a:avLst/>
          </a:prstGeom>
          <a:noFill/>
          <a:extLst>
            <a:ext uri="{909E8E84-426E-40DD-AFC4-6F175D3DCCD1}">
              <a14:hiddenFill xmlns:a14="http://schemas.microsoft.com/office/drawing/2010/main">
                <a:solidFill>
                  <a:srgbClr val="FFFFFF"/>
                </a:solidFill>
              </a14:hiddenFill>
            </a:ext>
          </a:extLst>
        </p:spPr>
      </p:pic>
      <p:sp>
        <p:nvSpPr>
          <p:cNvPr id="77" name="pole tekstowe 76"/>
          <p:cNvSpPr txBox="1"/>
          <p:nvPr/>
        </p:nvSpPr>
        <p:spPr>
          <a:xfrm>
            <a:off x="1952890" y="4222696"/>
            <a:ext cx="241051" cy="76944"/>
          </a:xfrm>
          <a:prstGeom prst="rect">
            <a:avLst/>
          </a:prstGeom>
          <a:solidFill>
            <a:srgbClr val="E521D7"/>
          </a:solidFill>
        </p:spPr>
        <p:style>
          <a:lnRef idx="1">
            <a:schemeClr val="accent3"/>
          </a:lnRef>
          <a:fillRef idx="3">
            <a:schemeClr val="accent3"/>
          </a:fillRef>
          <a:effectRef idx="2">
            <a:schemeClr val="accent3"/>
          </a:effectRef>
          <a:fontRef idx="minor">
            <a:schemeClr val="lt1"/>
          </a:fontRef>
        </p:style>
        <p:txBody>
          <a:bodyPr wrap="square" lIns="0" tIns="0" rIns="0" bIns="0" rtlCol="0">
            <a:spAutoFit/>
          </a:bodyPr>
          <a:lstStyle/>
          <a:p>
            <a:pPr algn="ctr"/>
            <a:r>
              <a:rPr lang="pl-PL" sz="500"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32,2 C</a:t>
            </a:r>
            <a:endParaRPr lang="pl-PL" sz="500"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78" name="pole tekstowe 77"/>
          <p:cNvSpPr txBox="1"/>
          <p:nvPr/>
        </p:nvSpPr>
        <p:spPr>
          <a:xfrm>
            <a:off x="2215600" y="4222696"/>
            <a:ext cx="241051" cy="76944"/>
          </a:xfrm>
          <a:prstGeom prst="rect">
            <a:avLst/>
          </a:prstGeom>
          <a:solidFill>
            <a:srgbClr val="00B050"/>
          </a:solidFill>
        </p:spPr>
        <p:style>
          <a:lnRef idx="1">
            <a:schemeClr val="accent3"/>
          </a:lnRef>
          <a:fillRef idx="3">
            <a:schemeClr val="accent3"/>
          </a:fillRef>
          <a:effectRef idx="2">
            <a:schemeClr val="accent3"/>
          </a:effectRef>
          <a:fontRef idx="minor">
            <a:schemeClr val="lt1"/>
          </a:fontRef>
        </p:style>
        <p:txBody>
          <a:bodyPr wrap="square" lIns="0" tIns="0" rIns="0" bIns="0" rtlCol="0">
            <a:spAutoFit/>
          </a:bodyPr>
          <a:lstStyle/>
          <a:p>
            <a:pPr algn="ctr"/>
            <a:r>
              <a:rPr lang="pl-PL" sz="500"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20,8 C</a:t>
            </a:r>
            <a:endParaRPr lang="pl-PL" sz="500"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6" name="Picture 3" descr="S:\Serwis\BMS\APLIKACJE 2016\BMS Campanile Bedkowski\Hotel_LXV_LENNOX_EVO\Hotel_LXV_LENNOX_EVO\AthinaPark_LXV_LENNOX_EVO\Images\Lennox\Lennox RT60\rt2_65stop.gif"/>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699163" y="3407826"/>
            <a:ext cx="411483" cy="28803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Serwis\BMS\APLIKACJE 2016\BMS Campanile Bedkowski\Hotel_LXV_LENNOX_EVO\Hotel_LXV_LENNOX_EVO\AthinaPark_LXV_LENNOX_EVO\Images\AHU\ahu4_2_start.gif"/>
          <p:cNvPicPr>
            <a:picLocks noChangeAspect="1" noChangeArrowheads="1" noCrop="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951351" y="2626129"/>
            <a:ext cx="605757" cy="351339"/>
          </a:xfrm>
          <a:prstGeom prst="rect">
            <a:avLst/>
          </a:prstGeom>
          <a:noFill/>
          <a:extLst>
            <a:ext uri="{909E8E84-426E-40DD-AFC4-6F175D3DCCD1}">
              <a14:hiddenFill xmlns:a14="http://schemas.microsoft.com/office/drawing/2010/main">
                <a:solidFill>
                  <a:srgbClr val="FFFFFF"/>
                </a:solidFill>
              </a14:hiddenFill>
            </a:ext>
          </a:extLst>
        </p:spPr>
      </p:pic>
      <p:sp>
        <p:nvSpPr>
          <p:cNvPr id="82" name="pole tekstowe 81"/>
          <p:cNvSpPr txBox="1"/>
          <p:nvPr/>
        </p:nvSpPr>
        <p:spPr>
          <a:xfrm>
            <a:off x="5892339" y="2498943"/>
            <a:ext cx="626082" cy="123111"/>
          </a:xfrm>
          <a:prstGeom prst="rect">
            <a:avLst/>
          </a:prstGeom>
          <a:solidFill>
            <a:srgbClr val="007635"/>
          </a:solidFill>
        </p:spPr>
        <p:style>
          <a:lnRef idx="1">
            <a:schemeClr val="accent3"/>
          </a:lnRef>
          <a:fillRef idx="3">
            <a:schemeClr val="accent3"/>
          </a:fillRef>
          <a:effectRef idx="2">
            <a:schemeClr val="accent3"/>
          </a:effectRef>
          <a:fontRef idx="minor">
            <a:schemeClr val="lt1"/>
          </a:fontRef>
        </p:style>
        <p:txBody>
          <a:bodyPr wrap="square" lIns="0" tIns="0" rIns="0" bIns="0" rtlCol="0">
            <a:spAutoFit/>
          </a:bodyPr>
          <a:lstStyle/>
          <a:p>
            <a:pPr algn="ctr"/>
            <a:r>
              <a:rPr lang="pl-PL" sz="800"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AHU-NW-01</a:t>
            </a:r>
            <a:endParaRPr lang="pl-PL" sz="800"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83" name="pole tekstowe 82"/>
          <p:cNvSpPr txBox="1"/>
          <p:nvPr/>
        </p:nvSpPr>
        <p:spPr>
          <a:xfrm>
            <a:off x="5915143" y="2977468"/>
            <a:ext cx="241051" cy="76944"/>
          </a:xfrm>
          <a:prstGeom prst="rect">
            <a:avLst/>
          </a:prstGeom>
          <a:solidFill>
            <a:srgbClr val="E521D7"/>
          </a:solidFill>
        </p:spPr>
        <p:style>
          <a:lnRef idx="1">
            <a:schemeClr val="accent3"/>
          </a:lnRef>
          <a:fillRef idx="3">
            <a:schemeClr val="accent3"/>
          </a:fillRef>
          <a:effectRef idx="2">
            <a:schemeClr val="accent3"/>
          </a:effectRef>
          <a:fontRef idx="minor">
            <a:schemeClr val="lt1"/>
          </a:fontRef>
        </p:style>
        <p:txBody>
          <a:bodyPr wrap="square" lIns="0" tIns="0" rIns="0" bIns="0" rtlCol="0">
            <a:spAutoFit/>
          </a:bodyPr>
          <a:lstStyle/>
          <a:p>
            <a:pPr algn="ctr"/>
            <a:r>
              <a:rPr lang="pl-PL" sz="500"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20,1 C</a:t>
            </a:r>
            <a:endParaRPr lang="pl-PL" sz="500"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84" name="pole tekstowe 83"/>
          <p:cNvSpPr txBox="1"/>
          <p:nvPr/>
        </p:nvSpPr>
        <p:spPr>
          <a:xfrm>
            <a:off x="6177853" y="2977468"/>
            <a:ext cx="241051" cy="76944"/>
          </a:xfrm>
          <a:prstGeom prst="rect">
            <a:avLst/>
          </a:prstGeom>
          <a:solidFill>
            <a:srgbClr val="00B050"/>
          </a:solidFill>
        </p:spPr>
        <p:style>
          <a:lnRef idx="1">
            <a:schemeClr val="accent3"/>
          </a:lnRef>
          <a:fillRef idx="3">
            <a:schemeClr val="accent3"/>
          </a:fillRef>
          <a:effectRef idx="2">
            <a:schemeClr val="accent3"/>
          </a:effectRef>
          <a:fontRef idx="minor">
            <a:schemeClr val="lt1"/>
          </a:fontRef>
        </p:style>
        <p:txBody>
          <a:bodyPr wrap="square" lIns="0" tIns="0" rIns="0" bIns="0" rtlCol="0">
            <a:spAutoFit/>
          </a:bodyPr>
          <a:lstStyle/>
          <a:p>
            <a:pPr algn="ctr"/>
            <a:r>
              <a:rPr lang="pl-PL" sz="500"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20,5 C</a:t>
            </a:r>
            <a:endParaRPr lang="pl-PL" sz="500"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85" name="Picture 4" descr="S:\Serwis\BMS\APLIKACJE 2016\BMS Campanile Bedkowski\Hotel_LXV_LENNOX_EVO\Hotel_LXV_LENNOX_EVO\AthinaPark_LXV_LENNOX_EVO\Images\AHU\ahu4_2_start.gif"/>
          <p:cNvPicPr>
            <a:picLocks noChangeAspect="1" noChangeArrowheads="1" noCrop="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029934" y="3623550"/>
            <a:ext cx="605757" cy="351339"/>
          </a:xfrm>
          <a:prstGeom prst="rect">
            <a:avLst/>
          </a:prstGeom>
          <a:noFill/>
          <a:extLst>
            <a:ext uri="{909E8E84-426E-40DD-AFC4-6F175D3DCCD1}">
              <a14:hiddenFill xmlns:a14="http://schemas.microsoft.com/office/drawing/2010/main">
                <a:solidFill>
                  <a:srgbClr val="FFFFFF"/>
                </a:solidFill>
              </a14:hiddenFill>
            </a:ext>
          </a:extLst>
        </p:spPr>
      </p:pic>
      <p:sp>
        <p:nvSpPr>
          <p:cNvPr id="86" name="pole tekstowe 85"/>
          <p:cNvSpPr txBox="1"/>
          <p:nvPr/>
        </p:nvSpPr>
        <p:spPr>
          <a:xfrm>
            <a:off x="4970922" y="3496364"/>
            <a:ext cx="626082" cy="123111"/>
          </a:xfrm>
          <a:prstGeom prst="rect">
            <a:avLst/>
          </a:prstGeom>
          <a:solidFill>
            <a:srgbClr val="007635"/>
          </a:solidFill>
        </p:spPr>
        <p:style>
          <a:lnRef idx="1">
            <a:schemeClr val="accent3"/>
          </a:lnRef>
          <a:fillRef idx="3">
            <a:schemeClr val="accent3"/>
          </a:fillRef>
          <a:effectRef idx="2">
            <a:schemeClr val="accent3"/>
          </a:effectRef>
          <a:fontRef idx="minor">
            <a:schemeClr val="lt1"/>
          </a:fontRef>
        </p:style>
        <p:txBody>
          <a:bodyPr wrap="square" lIns="0" tIns="0" rIns="0" bIns="0" rtlCol="0">
            <a:spAutoFit/>
          </a:bodyPr>
          <a:lstStyle/>
          <a:p>
            <a:pPr algn="ctr"/>
            <a:r>
              <a:rPr lang="pl-PL" sz="800"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AHU-NW-02</a:t>
            </a:r>
            <a:endParaRPr lang="pl-PL" sz="800"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87" name="pole tekstowe 86"/>
          <p:cNvSpPr txBox="1"/>
          <p:nvPr/>
        </p:nvSpPr>
        <p:spPr>
          <a:xfrm>
            <a:off x="4993726" y="3974889"/>
            <a:ext cx="241051" cy="76944"/>
          </a:xfrm>
          <a:prstGeom prst="rect">
            <a:avLst/>
          </a:prstGeom>
          <a:solidFill>
            <a:srgbClr val="E521D7"/>
          </a:solidFill>
        </p:spPr>
        <p:style>
          <a:lnRef idx="1">
            <a:schemeClr val="accent3"/>
          </a:lnRef>
          <a:fillRef idx="3">
            <a:schemeClr val="accent3"/>
          </a:fillRef>
          <a:effectRef idx="2">
            <a:schemeClr val="accent3"/>
          </a:effectRef>
          <a:fontRef idx="minor">
            <a:schemeClr val="lt1"/>
          </a:fontRef>
        </p:style>
        <p:txBody>
          <a:bodyPr wrap="square" lIns="0" tIns="0" rIns="0" bIns="0" rtlCol="0">
            <a:spAutoFit/>
          </a:bodyPr>
          <a:lstStyle/>
          <a:p>
            <a:pPr algn="ctr"/>
            <a:r>
              <a:rPr lang="pl-PL" sz="500"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21,3 C</a:t>
            </a:r>
            <a:endParaRPr lang="pl-PL" sz="500"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88" name="pole tekstowe 87"/>
          <p:cNvSpPr txBox="1"/>
          <p:nvPr/>
        </p:nvSpPr>
        <p:spPr>
          <a:xfrm>
            <a:off x="5256436" y="3974889"/>
            <a:ext cx="241051" cy="76944"/>
          </a:xfrm>
          <a:prstGeom prst="rect">
            <a:avLst/>
          </a:prstGeom>
          <a:solidFill>
            <a:srgbClr val="00B050"/>
          </a:solidFill>
        </p:spPr>
        <p:style>
          <a:lnRef idx="1">
            <a:schemeClr val="accent3"/>
          </a:lnRef>
          <a:fillRef idx="3">
            <a:schemeClr val="accent3"/>
          </a:fillRef>
          <a:effectRef idx="2">
            <a:schemeClr val="accent3"/>
          </a:effectRef>
          <a:fontRef idx="minor">
            <a:schemeClr val="lt1"/>
          </a:fontRef>
        </p:style>
        <p:txBody>
          <a:bodyPr wrap="square" lIns="0" tIns="0" rIns="0" bIns="0" rtlCol="0">
            <a:spAutoFit/>
          </a:bodyPr>
          <a:lstStyle/>
          <a:p>
            <a:pPr algn="ctr"/>
            <a:r>
              <a:rPr lang="pl-PL" sz="500"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21,2 C</a:t>
            </a:r>
            <a:endParaRPr lang="pl-PL" sz="500"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89" name="Picture 4" descr="S:\Serwis\BMS\APLIKACJE 2016\BMS Campanile Bedkowski\Hotel_LXV_LENNOX_EVO\Hotel_LXV_LENNOX_EVO\AthinaPark_LXV_LENNOX_EVO\Images\AHU\ahu4_2_start.gif"/>
          <p:cNvPicPr>
            <a:picLocks noChangeAspect="1" noChangeArrowheads="1" noCrop="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314738" y="4123970"/>
            <a:ext cx="605757" cy="351339"/>
          </a:xfrm>
          <a:prstGeom prst="rect">
            <a:avLst/>
          </a:prstGeom>
          <a:noFill/>
          <a:extLst>
            <a:ext uri="{909E8E84-426E-40DD-AFC4-6F175D3DCCD1}">
              <a14:hiddenFill xmlns:a14="http://schemas.microsoft.com/office/drawing/2010/main">
                <a:solidFill>
                  <a:srgbClr val="FFFFFF"/>
                </a:solidFill>
              </a14:hiddenFill>
            </a:ext>
          </a:extLst>
        </p:spPr>
      </p:pic>
      <p:sp>
        <p:nvSpPr>
          <p:cNvPr id="90" name="pole tekstowe 89"/>
          <p:cNvSpPr txBox="1"/>
          <p:nvPr/>
        </p:nvSpPr>
        <p:spPr>
          <a:xfrm>
            <a:off x="4255726" y="3996784"/>
            <a:ext cx="626082" cy="123111"/>
          </a:xfrm>
          <a:prstGeom prst="rect">
            <a:avLst/>
          </a:prstGeom>
          <a:solidFill>
            <a:srgbClr val="007635"/>
          </a:solidFill>
        </p:spPr>
        <p:style>
          <a:lnRef idx="1">
            <a:schemeClr val="accent3"/>
          </a:lnRef>
          <a:fillRef idx="3">
            <a:schemeClr val="accent3"/>
          </a:fillRef>
          <a:effectRef idx="2">
            <a:schemeClr val="accent3"/>
          </a:effectRef>
          <a:fontRef idx="minor">
            <a:schemeClr val="lt1"/>
          </a:fontRef>
        </p:style>
        <p:txBody>
          <a:bodyPr wrap="square" lIns="0" tIns="0" rIns="0" bIns="0" rtlCol="0">
            <a:spAutoFit/>
          </a:bodyPr>
          <a:lstStyle/>
          <a:p>
            <a:pPr algn="ctr"/>
            <a:r>
              <a:rPr lang="pl-PL" sz="800"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AHU-NW-03</a:t>
            </a:r>
            <a:endParaRPr lang="pl-PL" sz="800"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91" name="pole tekstowe 90"/>
          <p:cNvSpPr txBox="1"/>
          <p:nvPr/>
        </p:nvSpPr>
        <p:spPr>
          <a:xfrm>
            <a:off x="4278530" y="4475309"/>
            <a:ext cx="241051" cy="76944"/>
          </a:xfrm>
          <a:prstGeom prst="rect">
            <a:avLst/>
          </a:prstGeom>
          <a:solidFill>
            <a:srgbClr val="E521D7"/>
          </a:solidFill>
        </p:spPr>
        <p:style>
          <a:lnRef idx="1">
            <a:schemeClr val="accent3"/>
          </a:lnRef>
          <a:fillRef idx="3">
            <a:schemeClr val="accent3"/>
          </a:fillRef>
          <a:effectRef idx="2">
            <a:schemeClr val="accent3"/>
          </a:effectRef>
          <a:fontRef idx="minor">
            <a:schemeClr val="lt1"/>
          </a:fontRef>
        </p:style>
        <p:txBody>
          <a:bodyPr wrap="square" lIns="0" tIns="0" rIns="0" bIns="0" rtlCol="0">
            <a:spAutoFit/>
          </a:bodyPr>
          <a:lstStyle/>
          <a:p>
            <a:pPr algn="ctr"/>
            <a:r>
              <a:rPr lang="pl-PL" sz="500"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21,5 C</a:t>
            </a:r>
            <a:endParaRPr lang="pl-PL" sz="500"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92" name="pole tekstowe 91"/>
          <p:cNvSpPr txBox="1"/>
          <p:nvPr/>
        </p:nvSpPr>
        <p:spPr>
          <a:xfrm>
            <a:off x="4541240" y="4475309"/>
            <a:ext cx="241051" cy="76944"/>
          </a:xfrm>
          <a:prstGeom prst="rect">
            <a:avLst/>
          </a:prstGeom>
          <a:solidFill>
            <a:srgbClr val="00B050"/>
          </a:solidFill>
        </p:spPr>
        <p:style>
          <a:lnRef idx="1">
            <a:schemeClr val="accent3"/>
          </a:lnRef>
          <a:fillRef idx="3">
            <a:schemeClr val="accent3"/>
          </a:fillRef>
          <a:effectRef idx="2">
            <a:schemeClr val="accent3"/>
          </a:effectRef>
          <a:fontRef idx="minor">
            <a:schemeClr val="lt1"/>
          </a:fontRef>
        </p:style>
        <p:txBody>
          <a:bodyPr wrap="square" lIns="0" tIns="0" rIns="0" bIns="0" rtlCol="0">
            <a:spAutoFit/>
          </a:bodyPr>
          <a:lstStyle/>
          <a:p>
            <a:pPr algn="ctr"/>
            <a:r>
              <a:rPr lang="pl-PL" sz="500"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22,3 C</a:t>
            </a:r>
            <a:endParaRPr lang="pl-PL" sz="500"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94585970"/>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XV\Desktop\background_image.pn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0" y="1504950"/>
            <a:ext cx="9144000" cy="51816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504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Obraz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3528" y="188640"/>
            <a:ext cx="1790700" cy="809625"/>
          </a:xfrm>
          <a:prstGeom prst="rect">
            <a:avLst/>
          </a:prstGeom>
        </p:spPr>
      </p:pic>
      <p:sp>
        <p:nvSpPr>
          <p:cNvPr id="9" name="pole tekstowe 8"/>
          <p:cNvSpPr txBox="1"/>
          <p:nvPr/>
        </p:nvSpPr>
        <p:spPr>
          <a:xfrm>
            <a:off x="6354316" y="6217512"/>
            <a:ext cx="2808312" cy="215444"/>
          </a:xfrm>
          <a:prstGeom prst="rect">
            <a:avLst/>
          </a:prstGeom>
          <a:noFill/>
        </p:spPr>
        <p:txBody>
          <a:bodyPr wrap="square" rtlCol="0">
            <a:spAutoFit/>
          </a:bodyPr>
          <a:lstStyle/>
          <a:p>
            <a:r>
              <a:rPr lang="pl-PL" sz="800" dirty="0" smtClean="0">
                <a:latin typeface="Arial Unicode MS" panose="020B0604020202020204" pitchFamily="34" charset="-128"/>
                <a:ea typeface="Arial Unicode MS" panose="020B0604020202020204" pitchFamily="34" charset="-128"/>
                <a:cs typeface="Arial Unicode MS" panose="020B0604020202020204" pitchFamily="34" charset="-128"/>
              </a:rPr>
              <a:t>AIR CONDITIONING SOLUTION FOR YOUR FUTURE</a:t>
            </a:r>
            <a:endParaRPr lang="pl-PL" sz="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0" name="pole tekstowe 9"/>
          <p:cNvSpPr txBox="1"/>
          <p:nvPr/>
        </p:nvSpPr>
        <p:spPr>
          <a:xfrm>
            <a:off x="6228184" y="6165304"/>
            <a:ext cx="250341" cy="369332"/>
          </a:xfrm>
          <a:prstGeom prst="rect">
            <a:avLst/>
          </a:prstGeom>
          <a:noFill/>
        </p:spPr>
        <p:txBody>
          <a:bodyPr wrap="square" rtlCol="0">
            <a:spAutoFit/>
          </a:bodyPr>
          <a:lstStyle/>
          <a:p>
            <a:r>
              <a:rPr lang="pl-PL" dirty="0">
                <a:solidFill>
                  <a:srgbClr val="C7053C"/>
                </a:solidFill>
                <a:latin typeface="Arial" panose="020B0604020202020204" pitchFamily="34" charset="0"/>
                <a:cs typeface="Arial" panose="020B0604020202020204" pitchFamily="34" charset="0"/>
              </a:rPr>
              <a:t>*</a:t>
            </a:r>
            <a:endParaRPr lang="pl-PL" dirty="0"/>
          </a:p>
        </p:txBody>
      </p:sp>
      <p:pic>
        <p:nvPicPr>
          <p:cNvPr id="8" name="Obraz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6162025"/>
            <a:ext cx="9144000" cy="723359"/>
          </a:xfrm>
          <a:prstGeom prst="rect">
            <a:avLst/>
          </a:prstGeom>
        </p:spPr>
      </p:pic>
      <p:sp>
        <p:nvSpPr>
          <p:cNvPr id="11" name="pole tekstowe 10"/>
          <p:cNvSpPr txBox="1"/>
          <p:nvPr/>
        </p:nvSpPr>
        <p:spPr>
          <a:xfrm>
            <a:off x="6354316" y="6217512"/>
            <a:ext cx="2808312" cy="215444"/>
          </a:xfrm>
          <a:prstGeom prst="rect">
            <a:avLst/>
          </a:prstGeom>
          <a:noFill/>
        </p:spPr>
        <p:txBody>
          <a:bodyPr wrap="square" rtlCol="0">
            <a:spAutoFit/>
          </a:bodyPr>
          <a:lstStyle/>
          <a:p>
            <a:r>
              <a:rPr lang="pl-PL" sz="800" dirty="0" smtClean="0">
                <a:latin typeface="Arial Unicode MS" panose="020B0604020202020204" pitchFamily="34" charset="-128"/>
                <a:ea typeface="Arial Unicode MS" panose="020B0604020202020204" pitchFamily="34" charset="-128"/>
                <a:cs typeface="Arial Unicode MS" panose="020B0604020202020204" pitchFamily="34" charset="-128"/>
              </a:rPr>
              <a:t>AIR CONDITIONING SOLUTION FOR YOUR FUTURE</a:t>
            </a:r>
            <a:endParaRPr lang="pl-PL" sz="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2" name="pole tekstowe 11"/>
          <p:cNvSpPr txBox="1"/>
          <p:nvPr/>
        </p:nvSpPr>
        <p:spPr>
          <a:xfrm>
            <a:off x="6228184" y="6165304"/>
            <a:ext cx="250341" cy="369332"/>
          </a:xfrm>
          <a:prstGeom prst="rect">
            <a:avLst/>
          </a:prstGeom>
          <a:noFill/>
        </p:spPr>
        <p:txBody>
          <a:bodyPr wrap="square" rtlCol="0">
            <a:spAutoFit/>
          </a:bodyPr>
          <a:lstStyle/>
          <a:p>
            <a:r>
              <a:rPr lang="pl-PL" dirty="0">
                <a:solidFill>
                  <a:srgbClr val="C7053C"/>
                </a:solidFill>
                <a:latin typeface="Arial" panose="020B0604020202020204" pitchFamily="34" charset="0"/>
                <a:cs typeface="Arial" panose="020B0604020202020204" pitchFamily="34" charset="0"/>
              </a:rPr>
              <a:t>*</a:t>
            </a:r>
            <a:endParaRPr lang="pl-PL" dirty="0"/>
          </a:p>
        </p:txBody>
      </p:sp>
      <p:sp>
        <p:nvSpPr>
          <p:cNvPr id="13" name="pole tekstowe 12"/>
          <p:cNvSpPr txBox="1"/>
          <p:nvPr/>
        </p:nvSpPr>
        <p:spPr>
          <a:xfrm>
            <a:off x="2123728" y="1052736"/>
            <a:ext cx="6624736" cy="523220"/>
          </a:xfrm>
          <a:prstGeom prst="rect">
            <a:avLst/>
          </a:prstGeom>
          <a:noFill/>
        </p:spPr>
        <p:txBody>
          <a:bodyPr wrap="square" rtlCol="0">
            <a:spAutoFit/>
          </a:bodyPr>
          <a:lstStyle/>
          <a:p>
            <a:r>
              <a:rPr lang="pl-PL" sz="1400" dirty="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Wygląd </a:t>
            </a:r>
            <a:r>
              <a:rPr lang="pl-PL" sz="1400" dirty="0"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jednego z BMS wykonanego  </a:t>
            </a:r>
            <a:r>
              <a:rPr lang="pl-PL" sz="1400" dirty="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dla </a:t>
            </a:r>
            <a:r>
              <a:rPr lang="pl-PL" sz="1400" dirty="0"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biurowców wyposażonych w </a:t>
            </a:r>
            <a:r>
              <a:rPr lang="pl-PL" sz="1400" dirty="0" err="1"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klimakonwektory</a:t>
            </a:r>
            <a:r>
              <a:rPr lang="pl-PL" sz="1400" dirty="0"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pl-PL" sz="1400" dirty="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6" name="Obraz 5"/>
          <p:cNvPicPr>
            <a:picLocks noChangeAspect="1"/>
          </p:cNvPicPr>
          <p:nvPr/>
        </p:nvPicPr>
        <p:blipFill rotWithShape="1">
          <a:blip r:embed="rId7" cstate="print">
            <a:extLst>
              <a:ext uri="{28A0092B-C50C-407E-A947-70E740481C1C}">
                <a14:useLocalDpi xmlns:a14="http://schemas.microsoft.com/office/drawing/2010/main" val="0"/>
              </a:ext>
            </a:extLst>
          </a:blip>
          <a:srcRect b="4498"/>
          <a:stretch/>
        </p:blipFill>
        <p:spPr>
          <a:xfrm>
            <a:off x="3779912" y="1574816"/>
            <a:ext cx="5292080" cy="2842900"/>
          </a:xfrm>
          <a:prstGeom prst="rect">
            <a:avLst/>
          </a:prstGeom>
        </p:spPr>
      </p:pic>
      <p:pic>
        <p:nvPicPr>
          <p:cNvPr id="7" name="Obraz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5496" y="2132856"/>
            <a:ext cx="5760640" cy="3240360"/>
          </a:xfrm>
          <a:prstGeom prst="rect">
            <a:avLst/>
          </a:prstGeom>
        </p:spPr>
      </p:pic>
      <p:pic>
        <p:nvPicPr>
          <p:cNvPr id="15" name="Obraz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99798" y="3806299"/>
            <a:ext cx="4187957" cy="2355726"/>
          </a:xfrm>
          <a:prstGeom prst="rect">
            <a:avLst/>
          </a:prstGeom>
        </p:spPr>
      </p:pic>
    </p:spTree>
    <p:extLst>
      <p:ext uri="{BB962C8B-B14F-4D97-AF65-F5344CB8AC3E}">
        <p14:creationId xmlns:p14="http://schemas.microsoft.com/office/powerpoint/2010/main" val="1387464791"/>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XV\Desktop\background_image.pn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0" y="1504950"/>
            <a:ext cx="9144000" cy="51816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504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Obraz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3528" y="188640"/>
            <a:ext cx="1790700" cy="809625"/>
          </a:xfrm>
          <a:prstGeom prst="rect">
            <a:avLst/>
          </a:prstGeom>
        </p:spPr>
      </p:pic>
      <p:sp>
        <p:nvSpPr>
          <p:cNvPr id="9" name="pole tekstowe 8"/>
          <p:cNvSpPr txBox="1"/>
          <p:nvPr/>
        </p:nvSpPr>
        <p:spPr>
          <a:xfrm>
            <a:off x="6354316" y="6217512"/>
            <a:ext cx="2808312" cy="215444"/>
          </a:xfrm>
          <a:prstGeom prst="rect">
            <a:avLst/>
          </a:prstGeom>
          <a:noFill/>
        </p:spPr>
        <p:txBody>
          <a:bodyPr wrap="square" rtlCol="0">
            <a:spAutoFit/>
          </a:bodyPr>
          <a:lstStyle/>
          <a:p>
            <a:r>
              <a:rPr lang="pl-PL" sz="800" dirty="0" smtClean="0">
                <a:latin typeface="Arial Unicode MS" panose="020B0604020202020204" pitchFamily="34" charset="-128"/>
                <a:ea typeface="Arial Unicode MS" panose="020B0604020202020204" pitchFamily="34" charset="-128"/>
                <a:cs typeface="Arial Unicode MS" panose="020B0604020202020204" pitchFamily="34" charset="-128"/>
              </a:rPr>
              <a:t>AIR CONDITIONING SOLUTION FOR YOUR FUTURE</a:t>
            </a:r>
            <a:endParaRPr lang="pl-PL" sz="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0" name="pole tekstowe 9"/>
          <p:cNvSpPr txBox="1"/>
          <p:nvPr/>
        </p:nvSpPr>
        <p:spPr>
          <a:xfrm>
            <a:off x="6228184" y="6165304"/>
            <a:ext cx="250341" cy="369332"/>
          </a:xfrm>
          <a:prstGeom prst="rect">
            <a:avLst/>
          </a:prstGeom>
          <a:noFill/>
        </p:spPr>
        <p:txBody>
          <a:bodyPr wrap="square" rtlCol="0">
            <a:spAutoFit/>
          </a:bodyPr>
          <a:lstStyle/>
          <a:p>
            <a:r>
              <a:rPr lang="pl-PL" dirty="0">
                <a:solidFill>
                  <a:srgbClr val="C7053C"/>
                </a:solidFill>
                <a:latin typeface="Arial" panose="020B0604020202020204" pitchFamily="34" charset="0"/>
                <a:cs typeface="Arial" panose="020B0604020202020204" pitchFamily="34" charset="0"/>
              </a:rPr>
              <a:t>*</a:t>
            </a:r>
            <a:endParaRPr lang="pl-PL" dirty="0"/>
          </a:p>
        </p:txBody>
      </p:sp>
      <p:pic>
        <p:nvPicPr>
          <p:cNvPr id="8" name="Obraz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6162025"/>
            <a:ext cx="9144000" cy="723359"/>
          </a:xfrm>
          <a:prstGeom prst="rect">
            <a:avLst/>
          </a:prstGeom>
        </p:spPr>
      </p:pic>
      <p:sp>
        <p:nvSpPr>
          <p:cNvPr id="11" name="pole tekstowe 10"/>
          <p:cNvSpPr txBox="1"/>
          <p:nvPr/>
        </p:nvSpPr>
        <p:spPr>
          <a:xfrm>
            <a:off x="6354316" y="6217512"/>
            <a:ext cx="2808312" cy="215444"/>
          </a:xfrm>
          <a:prstGeom prst="rect">
            <a:avLst/>
          </a:prstGeom>
          <a:noFill/>
        </p:spPr>
        <p:txBody>
          <a:bodyPr wrap="square" rtlCol="0">
            <a:spAutoFit/>
          </a:bodyPr>
          <a:lstStyle/>
          <a:p>
            <a:r>
              <a:rPr lang="pl-PL" sz="800" dirty="0" smtClean="0">
                <a:latin typeface="Arial Unicode MS" panose="020B0604020202020204" pitchFamily="34" charset="-128"/>
                <a:ea typeface="Arial Unicode MS" panose="020B0604020202020204" pitchFamily="34" charset="-128"/>
                <a:cs typeface="Arial Unicode MS" panose="020B0604020202020204" pitchFamily="34" charset="-128"/>
              </a:rPr>
              <a:t>AIR CONDITIONING SOLUTION FOR YOUR FUTURE</a:t>
            </a:r>
            <a:endParaRPr lang="pl-PL" sz="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2" name="pole tekstowe 11"/>
          <p:cNvSpPr txBox="1"/>
          <p:nvPr/>
        </p:nvSpPr>
        <p:spPr>
          <a:xfrm>
            <a:off x="6228184" y="6165304"/>
            <a:ext cx="250341" cy="369332"/>
          </a:xfrm>
          <a:prstGeom prst="rect">
            <a:avLst/>
          </a:prstGeom>
          <a:noFill/>
        </p:spPr>
        <p:txBody>
          <a:bodyPr wrap="square" rtlCol="0">
            <a:spAutoFit/>
          </a:bodyPr>
          <a:lstStyle/>
          <a:p>
            <a:r>
              <a:rPr lang="pl-PL" dirty="0">
                <a:solidFill>
                  <a:srgbClr val="C7053C"/>
                </a:solidFill>
                <a:latin typeface="Arial" panose="020B0604020202020204" pitchFamily="34" charset="0"/>
                <a:cs typeface="Arial" panose="020B0604020202020204" pitchFamily="34" charset="0"/>
              </a:rPr>
              <a:t>*</a:t>
            </a:r>
            <a:endParaRPr lang="pl-PL" dirty="0"/>
          </a:p>
        </p:txBody>
      </p:sp>
      <p:sp>
        <p:nvSpPr>
          <p:cNvPr id="13" name="pole tekstowe 12"/>
          <p:cNvSpPr txBox="1"/>
          <p:nvPr/>
        </p:nvSpPr>
        <p:spPr>
          <a:xfrm>
            <a:off x="2123728" y="1052736"/>
            <a:ext cx="6624736" cy="523220"/>
          </a:xfrm>
          <a:prstGeom prst="rect">
            <a:avLst/>
          </a:prstGeom>
          <a:noFill/>
        </p:spPr>
        <p:txBody>
          <a:bodyPr wrap="square" rtlCol="0">
            <a:spAutoFit/>
          </a:bodyPr>
          <a:lstStyle/>
          <a:p>
            <a:r>
              <a:rPr lang="pl-PL" sz="1400" dirty="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Wygląd </a:t>
            </a:r>
            <a:r>
              <a:rPr lang="pl-PL" sz="1400" dirty="0"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jednego z BMS wykonanego </a:t>
            </a:r>
            <a:r>
              <a:rPr lang="pl-PL" sz="1400" dirty="0"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dla </a:t>
            </a:r>
            <a:r>
              <a:rPr lang="pl-PL" sz="1400" dirty="0"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galerii handlowej wyposażonej w pompy </a:t>
            </a:r>
            <a:r>
              <a:rPr lang="pl-PL" sz="1400" dirty="0"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ciepła.</a:t>
            </a:r>
            <a:endParaRPr lang="pl-PL" sz="1400" dirty="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3" name="Obraz 2"/>
          <p:cNvPicPr>
            <a:picLocks noChangeAspect="1"/>
          </p:cNvPicPr>
          <p:nvPr/>
        </p:nvPicPr>
        <p:blipFill rotWithShape="1">
          <a:blip r:embed="rId7" cstate="print">
            <a:extLst>
              <a:ext uri="{28A0092B-C50C-407E-A947-70E740481C1C}">
                <a14:useLocalDpi xmlns:a14="http://schemas.microsoft.com/office/drawing/2010/main" val="0"/>
              </a:ext>
            </a:extLst>
          </a:blip>
          <a:srcRect b="3362"/>
          <a:stretch/>
        </p:blipFill>
        <p:spPr>
          <a:xfrm>
            <a:off x="62458" y="1556792"/>
            <a:ext cx="7893918" cy="4291047"/>
          </a:xfrm>
          <a:prstGeom prst="rect">
            <a:avLst/>
          </a:prstGeom>
        </p:spPr>
      </p:pic>
      <p:pic>
        <p:nvPicPr>
          <p:cNvPr id="6" name="Obraz 5"/>
          <p:cNvPicPr>
            <a:picLocks noChangeAspect="1"/>
          </p:cNvPicPr>
          <p:nvPr/>
        </p:nvPicPr>
        <p:blipFill rotWithShape="1">
          <a:blip r:embed="rId8" cstate="print">
            <a:extLst>
              <a:ext uri="{28A0092B-C50C-407E-A947-70E740481C1C}">
                <a14:useLocalDpi xmlns:a14="http://schemas.microsoft.com/office/drawing/2010/main" val="0"/>
              </a:ext>
            </a:extLst>
          </a:blip>
          <a:srcRect b="3557"/>
          <a:stretch/>
        </p:blipFill>
        <p:spPr>
          <a:xfrm>
            <a:off x="4512501" y="3600005"/>
            <a:ext cx="4596003" cy="2493291"/>
          </a:xfrm>
          <a:prstGeom prst="rect">
            <a:avLst/>
          </a:prstGeom>
        </p:spPr>
      </p:pic>
    </p:spTree>
    <p:extLst>
      <p:ext uri="{BB962C8B-B14F-4D97-AF65-F5344CB8AC3E}">
        <p14:creationId xmlns:p14="http://schemas.microsoft.com/office/powerpoint/2010/main" val="3121711068"/>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XV\Desktop\background_imag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04950"/>
            <a:ext cx="9144000" cy="51816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1504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Obraz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528" y="188640"/>
            <a:ext cx="1790700" cy="809625"/>
          </a:xfrm>
          <a:prstGeom prst="rect">
            <a:avLst/>
          </a:prstGeom>
        </p:spPr>
      </p:pic>
      <p:sp>
        <p:nvSpPr>
          <p:cNvPr id="9" name="pole tekstowe 8"/>
          <p:cNvSpPr txBox="1"/>
          <p:nvPr/>
        </p:nvSpPr>
        <p:spPr>
          <a:xfrm>
            <a:off x="6354316" y="6217512"/>
            <a:ext cx="2808312" cy="215444"/>
          </a:xfrm>
          <a:prstGeom prst="rect">
            <a:avLst/>
          </a:prstGeom>
          <a:noFill/>
        </p:spPr>
        <p:txBody>
          <a:bodyPr wrap="square" rtlCol="0">
            <a:spAutoFit/>
          </a:bodyPr>
          <a:lstStyle/>
          <a:p>
            <a:r>
              <a:rPr lang="pl-PL" sz="800" dirty="0" smtClean="0">
                <a:latin typeface="Arial Unicode MS" panose="020B0604020202020204" pitchFamily="34" charset="-128"/>
                <a:ea typeface="Arial Unicode MS" panose="020B0604020202020204" pitchFamily="34" charset="-128"/>
                <a:cs typeface="Arial Unicode MS" panose="020B0604020202020204" pitchFamily="34" charset="-128"/>
              </a:rPr>
              <a:t>AIR CONDITIONING SOLUTION FOR YOUR FUTURE</a:t>
            </a:r>
            <a:endParaRPr lang="pl-PL" sz="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0" name="pole tekstowe 9"/>
          <p:cNvSpPr txBox="1"/>
          <p:nvPr/>
        </p:nvSpPr>
        <p:spPr>
          <a:xfrm>
            <a:off x="6228184" y="6165304"/>
            <a:ext cx="250341" cy="369332"/>
          </a:xfrm>
          <a:prstGeom prst="rect">
            <a:avLst/>
          </a:prstGeom>
          <a:noFill/>
        </p:spPr>
        <p:txBody>
          <a:bodyPr wrap="square" rtlCol="0">
            <a:spAutoFit/>
          </a:bodyPr>
          <a:lstStyle/>
          <a:p>
            <a:r>
              <a:rPr lang="pl-PL" dirty="0">
                <a:solidFill>
                  <a:srgbClr val="C7053C"/>
                </a:solidFill>
                <a:latin typeface="Arial" panose="020B0604020202020204" pitchFamily="34" charset="0"/>
                <a:cs typeface="Arial" panose="020B0604020202020204" pitchFamily="34" charset="0"/>
              </a:rPr>
              <a:t>*</a:t>
            </a:r>
            <a:endParaRPr lang="pl-PL" dirty="0"/>
          </a:p>
        </p:txBody>
      </p:sp>
      <p:sp>
        <p:nvSpPr>
          <p:cNvPr id="2" name="pole tekstowe 1"/>
          <p:cNvSpPr txBox="1"/>
          <p:nvPr/>
        </p:nvSpPr>
        <p:spPr>
          <a:xfrm>
            <a:off x="3491880" y="1844824"/>
            <a:ext cx="3558303" cy="461665"/>
          </a:xfrm>
          <a:prstGeom prst="rect">
            <a:avLst/>
          </a:prstGeom>
          <a:noFill/>
        </p:spPr>
        <p:txBody>
          <a:bodyPr wrap="square" rtlCol="0">
            <a:spAutoFit/>
          </a:bodyPr>
          <a:lstStyle/>
          <a:p>
            <a:r>
              <a:rPr lang="pl-PL" sz="2400" dirty="0" err="1" smtClean="0">
                <a:solidFill>
                  <a:schemeClr val="bg1"/>
                </a:solidFill>
                <a:latin typeface="+mj-lt"/>
              </a:rPr>
              <a:t>Rooftop</a:t>
            </a:r>
            <a:r>
              <a:rPr lang="pl-PL" sz="2400" dirty="0" smtClean="0">
                <a:solidFill>
                  <a:schemeClr val="bg1"/>
                </a:solidFill>
                <a:latin typeface="+mj-lt"/>
              </a:rPr>
              <a:t> CL60</a:t>
            </a:r>
            <a:endParaRPr lang="pl-PL" sz="2400" dirty="0">
              <a:solidFill>
                <a:schemeClr val="bg1"/>
              </a:solidFill>
              <a:latin typeface="+mj-lt"/>
            </a:endParaRPr>
          </a:p>
        </p:txBody>
      </p:sp>
      <p:pic>
        <p:nvPicPr>
          <p:cNvPr id="8" name="Obraz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162025"/>
            <a:ext cx="9144000" cy="723359"/>
          </a:xfrm>
          <a:prstGeom prst="rect">
            <a:avLst/>
          </a:prstGeom>
        </p:spPr>
      </p:pic>
      <p:pic>
        <p:nvPicPr>
          <p:cNvPr id="2050" name="Picture 2" descr="C:\Users\MXK23\Downloads\suflidowo_instrukcja\rooftop.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5576" y="1556792"/>
            <a:ext cx="7560840" cy="4571992"/>
          </a:xfrm>
          <a:prstGeom prst="rect">
            <a:avLst/>
          </a:prstGeom>
          <a:noFill/>
          <a:extLst>
            <a:ext uri="{909E8E84-426E-40DD-AFC4-6F175D3DCCD1}">
              <a14:hiddenFill xmlns:a14="http://schemas.microsoft.com/office/drawing/2010/main">
                <a:solidFill>
                  <a:srgbClr val="FFFFFF"/>
                </a:solidFill>
              </a14:hiddenFill>
            </a:ext>
          </a:extLst>
        </p:spPr>
      </p:pic>
      <p:sp>
        <p:nvSpPr>
          <p:cNvPr id="11" name="pole tekstowe 10"/>
          <p:cNvSpPr txBox="1"/>
          <p:nvPr/>
        </p:nvSpPr>
        <p:spPr>
          <a:xfrm>
            <a:off x="4606317" y="5589240"/>
            <a:ext cx="1872208" cy="307777"/>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pl-PL" sz="1400" dirty="0" smtClean="0"/>
              <a:t>ROOFTOP</a:t>
            </a:r>
            <a:endParaRPr lang="pl-PL" sz="1400" dirty="0"/>
          </a:p>
        </p:txBody>
      </p:sp>
      <p:sp>
        <p:nvSpPr>
          <p:cNvPr id="12" name="pole tekstowe 11"/>
          <p:cNvSpPr txBox="1"/>
          <p:nvPr/>
        </p:nvSpPr>
        <p:spPr>
          <a:xfrm>
            <a:off x="6354316" y="6208220"/>
            <a:ext cx="2808312" cy="215444"/>
          </a:xfrm>
          <a:prstGeom prst="rect">
            <a:avLst/>
          </a:prstGeom>
          <a:noFill/>
        </p:spPr>
        <p:txBody>
          <a:bodyPr wrap="square" rtlCol="0">
            <a:spAutoFit/>
          </a:bodyPr>
          <a:lstStyle/>
          <a:p>
            <a:r>
              <a:rPr lang="pl-PL" sz="800" dirty="0" smtClean="0">
                <a:latin typeface="Arial Unicode MS" panose="020B0604020202020204" pitchFamily="34" charset="-128"/>
                <a:ea typeface="Arial Unicode MS" panose="020B0604020202020204" pitchFamily="34" charset="-128"/>
                <a:cs typeface="Arial Unicode MS" panose="020B0604020202020204" pitchFamily="34" charset="-128"/>
              </a:rPr>
              <a:t>AIR CONDITIONING SOLUTION FOR YOUR FUTURE</a:t>
            </a:r>
            <a:endParaRPr lang="pl-PL" sz="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3" name="pole tekstowe 12"/>
          <p:cNvSpPr txBox="1"/>
          <p:nvPr/>
        </p:nvSpPr>
        <p:spPr>
          <a:xfrm>
            <a:off x="6228184" y="6156012"/>
            <a:ext cx="250341" cy="369332"/>
          </a:xfrm>
          <a:prstGeom prst="rect">
            <a:avLst/>
          </a:prstGeom>
          <a:noFill/>
        </p:spPr>
        <p:txBody>
          <a:bodyPr wrap="square" rtlCol="0">
            <a:spAutoFit/>
          </a:bodyPr>
          <a:lstStyle/>
          <a:p>
            <a:r>
              <a:rPr lang="pl-PL" dirty="0">
                <a:solidFill>
                  <a:srgbClr val="C7053C"/>
                </a:solidFill>
                <a:latin typeface="Arial" panose="020B0604020202020204" pitchFamily="34" charset="0"/>
                <a:cs typeface="Arial" panose="020B0604020202020204" pitchFamily="34" charset="0"/>
              </a:rPr>
              <a:t>*</a:t>
            </a:r>
            <a:endParaRPr lang="pl-PL" dirty="0"/>
          </a:p>
        </p:txBody>
      </p:sp>
      <p:sp>
        <p:nvSpPr>
          <p:cNvPr id="14" name="pole tekstowe 13"/>
          <p:cNvSpPr txBox="1"/>
          <p:nvPr/>
        </p:nvSpPr>
        <p:spPr>
          <a:xfrm>
            <a:off x="2114228" y="1052735"/>
            <a:ext cx="6624736" cy="307777"/>
          </a:xfrm>
          <a:prstGeom prst="rect">
            <a:avLst/>
          </a:prstGeom>
          <a:noFill/>
        </p:spPr>
        <p:txBody>
          <a:bodyPr wrap="square" rtlCol="0">
            <a:spAutoFit/>
          </a:bodyPr>
          <a:lstStyle/>
          <a:p>
            <a:r>
              <a:rPr lang="pl-PL" sz="1400" dirty="0"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Przykładowy ekran pracy urządzenia typu </a:t>
            </a:r>
            <a:r>
              <a:rPr lang="pl-PL" sz="1400" dirty="0" err="1"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rooftop</a:t>
            </a:r>
            <a:r>
              <a:rPr lang="pl-PL" sz="1400" dirty="0"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pl-PL" sz="1400" dirty="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3074" name="Picture 2" descr="S:\Serwis\BMS\APLIKACJE 2016\BMS Campanile Bedkowski\Hotel_LXV_LENNOX_EVO\Hotel_LXV_LENNOX_EVO\AthinaPark_LXV_LENNOX_EVO\Images\Lennox\Lennox RT60\croll4.gif"/>
          <p:cNvPicPr>
            <a:picLocks noChangeAspect="1" noChangeArrowheads="1" noCrop="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65174" y="3429000"/>
            <a:ext cx="84461" cy="256976"/>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S:\Serwis\BMS\APLIKACJE 2016\BMS Campanile Bedkowski\Hotel_LXV_LENNOX_EVO\Hotel_LXV_LENNOX_EVO\AthinaPark_LXV_LENNOX_EVO\Images\Lennox\Lennox RT60\condenserfan1.gif"/>
          <p:cNvPicPr>
            <a:picLocks noChangeAspect="1" noChangeArrowheads="1" noCrop="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572000" y="2803462"/>
            <a:ext cx="405657" cy="10963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S:\Serwis\BMS\APLIKACJE 2016\BMS Campanile Bedkowski\Hotel_LXV_LENNOX_EVO\Hotel_LXV_LENNOX_EVO\AthinaPark_LXV_LENNOX_EVO\Images\Lennox\Lennox RT60\condenserfan2.gif"/>
          <p:cNvPicPr>
            <a:picLocks noChangeAspect="1" noChangeArrowheads="1" noCrop="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423984" y="2719903"/>
            <a:ext cx="324036" cy="85482"/>
          </a:xfrm>
          <a:prstGeom prst="rect">
            <a:avLst/>
          </a:prstGeom>
          <a:noFill/>
          <a:extLst>
            <a:ext uri="{909E8E84-426E-40DD-AFC4-6F175D3DCCD1}">
              <a14:hiddenFill xmlns:a14="http://schemas.microsoft.com/office/drawing/2010/main">
                <a:solidFill>
                  <a:srgbClr val="FFFFFF"/>
                </a:solidFill>
              </a14:hiddenFill>
            </a:ext>
          </a:extLst>
        </p:spPr>
      </p:pic>
      <p:pic>
        <p:nvPicPr>
          <p:cNvPr id="3079" name="Picture 7" descr="S:\Serwis\BMS\APLIKACJE 2016\BMS Campanile Bedkowski\Hotel_LXV_LENNOX_EVO\Hotel_LXV_LENNOX_EVO\AthinaPark_LXV_LENNOX_EVO\Images\Lennox\Lennox RT60\kolo_gora.gif"/>
          <p:cNvPicPr>
            <a:picLocks noChangeAspect="1" noChangeArrowheads="1" noCrop="1"/>
          </p:cNvPicPr>
          <p:nvPr/>
        </p:nvPicPr>
        <p:blipFill>
          <a:blip r:embed="rId10">
            <a:extLst>
              <a:ext uri="{28A0092B-C50C-407E-A947-70E740481C1C}">
                <a14:useLocalDpi xmlns:a14="http://schemas.microsoft.com/office/drawing/2010/main" val="0"/>
              </a:ext>
            </a:extLst>
          </a:blip>
          <a:srcRect/>
          <a:stretch>
            <a:fillRect/>
          </a:stretch>
        </p:blipFill>
        <p:spPr bwMode="auto">
          <a:xfrm>
            <a:off x="6166834" y="2831321"/>
            <a:ext cx="57960" cy="62419"/>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S:\Serwis\BMS\APLIKACJE 2016\BMS Campanile Bedkowski\Hotel_LXV_LENNOX_EVO\Hotel_LXV_LENNOX_EVO\AthinaPark_LXV_LENNOX_EVO\Images\Lennox\Lennox RT60\kolo_dol.gif"/>
          <p:cNvPicPr>
            <a:picLocks noChangeAspect="1" noChangeArrowheads="1" noCrop="1"/>
          </p:cNvPicPr>
          <p:nvPr/>
        </p:nvPicPr>
        <p:blipFill>
          <a:blip r:embed="rId11">
            <a:extLst>
              <a:ext uri="{28A0092B-C50C-407E-A947-70E740481C1C}">
                <a14:useLocalDpi xmlns:a14="http://schemas.microsoft.com/office/drawing/2010/main" val="0"/>
              </a:ext>
            </a:extLst>
          </a:blip>
          <a:srcRect/>
          <a:stretch>
            <a:fillRect/>
          </a:stretch>
        </p:blipFill>
        <p:spPr bwMode="auto">
          <a:xfrm>
            <a:off x="6094686" y="3068960"/>
            <a:ext cx="95250" cy="11430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S:\Serwis\BMS\APLIKACJE 2016\BMS Campanile Bedkowski\Hotel_LXV_LENNOX_EVO\Hotel_LXV_LENNOX_EVO\AthinaPark_LXV_LENNOX_EVO\Images\Lennox\Lennox RT60\pasek_ruch.gif"/>
          <p:cNvPicPr>
            <a:picLocks noChangeAspect="1" noChangeArrowheads="1" noCrop="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103614" y="2805385"/>
            <a:ext cx="122247" cy="3542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2048529"/>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XV\Desktop\background_imag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04950"/>
            <a:ext cx="9144000" cy="5181600"/>
          </a:xfrm>
          <a:prstGeom prst="rect">
            <a:avLst/>
          </a:prstGeom>
          <a:noFill/>
          <a:extLst>
            <a:ext uri="{909E8E84-426E-40DD-AFC4-6F175D3DCCD1}">
              <a14:hiddenFill xmlns:a14="http://schemas.microsoft.com/office/drawing/2010/main">
                <a:solidFill>
                  <a:srgbClr val="FFFFFF"/>
                </a:solidFill>
              </a14:hiddenFill>
            </a:ext>
          </a:extLst>
        </p:spPr>
      </p:pic>
      <p:pic>
        <p:nvPicPr>
          <p:cNvPr id="5" name="Obraz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188640"/>
            <a:ext cx="1790700" cy="809625"/>
          </a:xfrm>
          <a:prstGeom prst="rect">
            <a:avLst/>
          </a:prstGeom>
        </p:spPr>
      </p:pic>
      <p:sp>
        <p:nvSpPr>
          <p:cNvPr id="9" name="pole tekstowe 8"/>
          <p:cNvSpPr txBox="1"/>
          <p:nvPr/>
        </p:nvSpPr>
        <p:spPr>
          <a:xfrm>
            <a:off x="6354316" y="6217512"/>
            <a:ext cx="2808312" cy="215444"/>
          </a:xfrm>
          <a:prstGeom prst="rect">
            <a:avLst/>
          </a:prstGeom>
          <a:noFill/>
        </p:spPr>
        <p:txBody>
          <a:bodyPr wrap="square" rtlCol="0">
            <a:spAutoFit/>
          </a:bodyPr>
          <a:lstStyle/>
          <a:p>
            <a:r>
              <a:rPr lang="pl-PL" sz="800" dirty="0" smtClean="0">
                <a:latin typeface="Arial Unicode MS" panose="020B0604020202020204" pitchFamily="34" charset="-128"/>
                <a:ea typeface="Arial Unicode MS" panose="020B0604020202020204" pitchFamily="34" charset="-128"/>
                <a:cs typeface="Arial Unicode MS" panose="020B0604020202020204" pitchFamily="34" charset="-128"/>
              </a:rPr>
              <a:t>AIR CONDITIONING SOLUTION FOR YOUR FUTURE</a:t>
            </a:r>
            <a:endParaRPr lang="pl-PL" sz="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0" name="pole tekstowe 9"/>
          <p:cNvSpPr txBox="1"/>
          <p:nvPr/>
        </p:nvSpPr>
        <p:spPr>
          <a:xfrm>
            <a:off x="6228184" y="6165304"/>
            <a:ext cx="250341" cy="369332"/>
          </a:xfrm>
          <a:prstGeom prst="rect">
            <a:avLst/>
          </a:prstGeom>
          <a:noFill/>
        </p:spPr>
        <p:txBody>
          <a:bodyPr wrap="square" rtlCol="0">
            <a:spAutoFit/>
          </a:bodyPr>
          <a:lstStyle/>
          <a:p>
            <a:r>
              <a:rPr lang="pl-PL" dirty="0">
                <a:solidFill>
                  <a:srgbClr val="C7053C"/>
                </a:solidFill>
                <a:latin typeface="Arial" panose="020B0604020202020204" pitchFamily="34" charset="0"/>
                <a:cs typeface="Arial" panose="020B0604020202020204" pitchFamily="34" charset="0"/>
              </a:rPr>
              <a:t>*</a:t>
            </a:r>
            <a:endParaRPr lang="pl-PL" dirty="0"/>
          </a:p>
        </p:txBody>
      </p:sp>
      <p:graphicFrame>
        <p:nvGraphicFramePr>
          <p:cNvPr id="7" name="Diagram 6"/>
          <p:cNvGraphicFramePr/>
          <p:nvPr>
            <p:extLst>
              <p:ext uri="{D42A27DB-BD31-4B8C-83A1-F6EECF244321}">
                <p14:modId xmlns:p14="http://schemas.microsoft.com/office/powerpoint/2010/main" val="3266754508"/>
              </p:ext>
            </p:extLst>
          </p:nvPr>
        </p:nvGraphicFramePr>
        <p:xfrm>
          <a:off x="3635895" y="1763524"/>
          <a:ext cx="4680521" cy="42577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124" name="Picture 4" descr="C:\Users\MXK23\Downloads\suflidowo_instrukcja\rooftop7.png"/>
          <p:cNvPicPr>
            <a:picLocks noChangeAspect="1" noChangeArrowheads="1"/>
          </p:cNvPicPr>
          <p:nvPr/>
        </p:nvPicPr>
        <p:blipFill>
          <a:blip r:embed="rId9">
            <a:extLst>
              <a:ext uri="{BEBA8EAE-BF5A-486C-A8C5-ECC9F3942E4B}">
                <a14:imgProps xmlns:a14="http://schemas.microsoft.com/office/drawing/2010/main">
                  <a14:imgLayer r:embed="rId10">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539552" y="1453405"/>
            <a:ext cx="2143624" cy="4737026"/>
          </a:xfrm>
          <a:prstGeom prst="rect">
            <a:avLst/>
          </a:prstGeom>
        </p:spPr>
        <p:style>
          <a:lnRef idx="0">
            <a:scrgbClr r="0" g="0" b="0"/>
          </a:lnRef>
          <a:fillRef idx="1001">
            <a:schemeClr val="lt1"/>
          </a:fillRef>
          <a:effectRef idx="0">
            <a:scrgbClr r="0" g="0" b="0"/>
          </a:effectRef>
          <a:fontRef idx="major"/>
        </p:style>
      </p:pic>
      <p:pic>
        <p:nvPicPr>
          <p:cNvPr id="1027" name="Picture 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0" y="0"/>
            <a:ext cx="9144000" cy="1504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Obraz 7"/>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0" y="6162025"/>
            <a:ext cx="9144000" cy="723359"/>
          </a:xfrm>
          <a:prstGeom prst="rect">
            <a:avLst/>
          </a:prstGeom>
        </p:spPr>
      </p:pic>
      <p:sp>
        <p:nvSpPr>
          <p:cNvPr id="11" name="pole tekstowe 10"/>
          <p:cNvSpPr txBox="1"/>
          <p:nvPr/>
        </p:nvSpPr>
        <p:spPr>
          <a:xfrm>
            <a:off x="6354316" y="6208220"/>
            <a:ext cx="2808312" cy="215444"/>
          </a:xfrm>
          <a:prstGeom prst="rect">
            <a:avLst/>
          </a:prstGeom>
          <a:noFill/>
        </p:spPr>
        <p:txBody>
          <a:bodyPr wrap="square" rtlCol="0">
            <a:spAutoFit/>
          </a:bodyPr>
          <a:lstStyle/>
          <a:p>
            <a:r>
              <a:rPr lang="pl-PL" sz="800" dirty="0" smtClean="0">
                <a:latin typeface="Arial Unicode MS" panose="020B0604020202020204" pitchFamily="34" charset="-128"/>
                <a:ea typeface="Arial Unicode MS" panose="020B0604020202020204" pitchFamily="34" charset="-128"/>
                <a:cs typeface="Arial Unicode MS" panose="020B0604020202020204" pitchFamily="34" charset="-128"/>
              </a:rPr>
              <a:t>AIR CONDITIONING SOLUTION FOR YOUR FUTURE</a:t>
            </a:r>
            <a:endParaRPr lang="pl-PL" sz="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2" name="pole tekstowe 11"/>
          <p:cNvSpPr txBox="1"/>
          <p:nvPr/>
        </p:nvSpPr>
        <p:spPr>
          <a:xfrm>
            <a:off x="6228184" y="6156012"/>
            <a:ext cx="250341" cy="369332"/>
          </a:xfrm>
          <a:prstGeom prst="rect">
            <a:avLst/>
          </a:prstGeom>
          <a:noFill/>
        </p:spPr>
        <p:txBody>
          <a:bodyPr wrap="square" rtlCol="0">
            <a:spAutoFit/>
          </a:bodyPr>
          <a:lstStyle/>
          <a:p>
            <a:r>
              <a:rPr lang="pl-PL" dirty="0">
                <a:solidFill>
                  <a:srgbClr val="C7053C"/>
                </a:solidFill>
                <a:latin typeface="Arial" panose="020B0604020202020204" pitchFamily="34" charset="0"/>
                <a:cs typeface="Arial" panose="020B0604020202020204" pitchFamily="34" charset="0"/>
              </a:rPr>
              <a:t>*</a:t>
            </a:r>
            <a:endParaRPr lang="pl-PL" dirty="0"/>
          </a:p>
        </p:txBody>
      </p:sp>
      <p:pic>
        <p:nvPicPr>
          <p:cNvPr id="13" name="Obraz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028" y="188639"/>
            <a:ext cx="1790700" cy="809625"/>
          </a:xfrm>
          <a:prstGeom prst="rect">
            <a:avLst/>
          </a:prstGeom>
        </p:spPr>
      </p:pic>
      <p:sp>
        <p:nvSpPr>
          <p:cNvPr id="14" name="pole tekstowe 13"/>
          <p:cNvSpPr txBox="1"/>
          <p:nvPr/>
        </p:nvSpPr>
        <p:spPr>
          <a:xfrm>
            <a:off x="2123728" y="1052736"/>
            <a:ext cx="6624736" cy="307777"/>
          </a:xfrm>
          <a:prstGeom prst="rect">
            <a:avLst/>
          </a:prstGeom>
          <a:noFill/>
        </p:spPr>
        <p:txBody>
          <a:bodyPr wrap="square" rtlCol="0">
            <a:spAutoFit/>
          </a:bodyPr>
          <a:lstStyle/>
          <a:p>
            <a:r>
              <a:rPr lang="pl-PL" sz="1400" dirty="0"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Panel boczny urządzenia typu </a:t>
            </a:r>
            <a:r>
              <a:rPr lang="pl-PL" sz="1400" dirty="0" err="1"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rooftop</a:t>
            </a:r>
            <a:r>
              <a:rPr lang="pl-PL" sz="1400" dirty="0"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pl-PL" sz="1400" dirty="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25063549"/>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XV\Desktop\background_image.pn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0" y="1504950"/>
            <a:ext cx="9144000" cy="51816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504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Obraz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162025"/>
            <a:ext cx="9144000" cy="723359"/>
          </a:xfrm>
          <a:prstGeom prst="rect">
            <a:avLst/>
          </a:prstGeom>
        </p:spPr>
      </p:pic>
      <p:pic>
        <p:nvPicPr>
          <p:cNvPr id="5" name="Obraz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3528" y="188640"/>
            <a:ext cx="1790700" cy="809625"/>
          </a:xfrm>
          <a:prstGeom prst="rect">
            <a:avLst/>
          </a:prstGeom>
        </p:spPr>
      </p:pic>
      <p:sp>
        <p:nvSpPr>
          <p:cNvPr id="9" name="pole tekstowe 8"/>
          <p:cNvSpPr txBox="1"/>
          <p:nvPr/>
        </p:nvSpPr>
        <p:spPr>
          <a:xfrm>
            <a:off x="6354316" y="6217512"/>
            <a:ext cx="2808312" cy="215444"/>
          </a:xfrm>
          <a:prstGeom prst="rect">
            <a:avLst/>
          </a:prstGeom>
          <a:noFill/>
        </p:spPr>
        <p:txBody>
          <a:bodyPr wrap="square" rtlCol="0">
            <a:spAutoFit/>
          </a:bodyPr>
          <a:lstStyle/>
          <a:p>
            <a:r>
              <a:rPr lang="pl-PL" sz="800" dirty="0" smtClean="0">
                <a:latin typeface="Arial Unicode MS" panose="020B0604020202020204" pitchFamily="34" charset="-128"/>
                <a:ea typeface="Arial Unicode MS" panose="020B0604020202020204" pitchFamily="34" charset="-128"/>
                <a:cs typeface="Arial Unicode MS" panose="020B0604020202020204" pitchFamily="34" charset="-128"/>
              </a:rPr>
              <a:t>AIR CONDITIONING SOLUTION FOR YOUR FUTURE</a:t>
            </a:r>
            <a:endParaRPr lang="pl-PL" sz="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0" name="pole tekstowe 9"/>
          <p:cNvSpPr txBox="1"/>
          <p:nvPr/>
        </p:nvSpPr>
        <p:spPr>
          <a:xfrm>
            <a:off x="6228184" y="6165304"/>
            <a:ext cx="250341" cy="369332"/>
          </a:xfrm>
          <a:prstGeom prst="rect">
            <a:avLst/>
          </a:prstGeom>
          <a:noFill/>
        </p:spPr>
        <p:txBody>
          <a:bodyPr wrap="square" rtlCol="0">
            <a:spAutoFit/>
          </a:bodyPr>
          <a:lstStyle/>
          <a:p>
            <a:r>
              <a:rPr lang="pl-PL" dirty="0">
                <a:solidFill>
                  <a:srgbClr val="C7053C"/>
                </a:solidFill>
                <a:latin typeface="Arial" panose="020B0604020202020204" pitchFamily="34" charset="0"/>
                <a:cs typeface="Arial" panose="020B0604020202020204" pitchFamily="34" charset="0"/>
              </a:rPr>
              <a:t>*</a:t>
            </a:r>
            <a:endParaRPr lang="pl-PL" dirty="0"/>
          </a:p>
        </p:txBody>
      </p:sp>
      <p:sp>
        <p:nvSpPr>
          <p:cNvPr id="3" name="pole tekstowe 2"/>
          <p:cNvSpPr txBox="1"/>
          <p:nvPr/>
        </p:nvSpPr>
        <p:spPr>
          <a:xfrm>
            <a:off x="179512" y="2060848"/>
            <a:ext cx="8712968" cy="3416320"/>
          </a:xfrm>
          <a:prstGeom prst="rect">
            <a:avLst/>
          </a:prstGeom>
          <a:noFill/>
        </p:spPr>
        <p:txBody>
          <a:bodyPr wrap="square" rtlCol="0">
            <a:spAutoFit/>
          </a:bodyPr>
          <a:lstStyle/>
          <a:p>
            <a:r>
              <a:rPr lang="pl-PL" dirty="0" smtClean="0">
                <a:solidFill>
                  <a:schemeClr val="bg1"/>
                </a:solidFill>
                <a:effectLst>
                  <a:outerShdw blurRad="38100" dist="38100" dir="2700000" algn="tl">
                    <a:srgbClr val="000000">
                      <a:alpha val="43137"/>
                    </a:srgbClr>
                  </a:outerShdw>
                </a:effectLst>
              </a:rPr>
              <a:t>Panel diagnostyczny urządzenia </a:t>
            </a:r>
            <a:r>
              <a:rPr lang="pl-PL" dirty="0" err="1" smtClean="0">
                <a:solidFill>
                  <a:schemeClr val="bg1"/>
                </a:solidFill>
                <a:effectLst>
                  <a:outerShdw blurRad="38100" dist="38100" dir="2700000" algn="tl">
                    <a:srgbClr val="000000">
                      <a:alpha val="43137"/>
                    </a:srgbClr>
                  </a:outerShdw>
                </a:effectLst>
              </a:rPr>
              <a:t>rooftop</a:t>
            </a:r>
            <a:r>
              <a:rPr lang="pl-PL" dirty="0">
                <a:solidFill>
                  <a:schemeClr val="bg1"/>
                </a:solidFill>
                <a:effectLst>
                  <a:outerShdw blurRad="38100" dist="38100" dir="2700000" algn="tl">
                    <a:srgbClr val="000000">
                      <a:alpha val="43137"/>
                    </a:srgbClr>
                  </a:outerShdw>
                </a:effectLst>
              </a:rPr>
              <a:t> </a:t>
            </a:r>
            <a:r>
              <a:rPr lang="pl-PL" dirty="0" smtClean="0">
                <a:solidFill>
                  <a:schemeClr val="bg1"/>
                </a:solidFill>
                <a:effectLst>
                  <a:outerShdw blurRad="38100" dist="38100" dir="2700000" algn="tl">
                    <a:srgbClr val="000000">
                      <a:alpha val="43137"/>
                    </a:srgbClr>
                  </a:outerShdw>
                </a:effectLst>
              </a:rPr>
              <a:t>(strona </a:t>
            </a:r>
            <a:r>
              <a:rPr lang="pl-PL" dirty="0" smtClean="0">
                <a:solidFill>
                  <a:schemeClr val="bg1"/>
                </a:solidFill>
                <a:effectLst>
                  <a:outerShdw blurRad="38100" dist="38100" dir="2700000" algn="tl">
                    <a:srgbClr val="000000">
                      <a:alpha val="43137"/>
                    </a:srgbClr>
                  </a:outerShdw>
                </a:effectLst>
              </a:rPr>
              <a:t>lewa) umożliwia wgląd do takich parametrów jak:</a:t>
            </a:r>
          </a:p>
          <a:p>
            <a:r>
              <a:rPr lang="pl-PL" dirty="0">
                <a:solidFill>
                  <a:schemeClr val="bg1"/>
                </a:solidFill>
                <a:effectLst>
                  <a:outerShdw blurRad="38100" dist="38100" dir="2700000" algn="tl">
                    <a:srgbClr val="000000">
                      <a:alpha val="43137"/>
                    </a:srgbClr>
                  </a:outerShdw>
                </a:effectLst>
              </a:rPr>
              <a:t>s</a:t>
            </a:r>
            <a:r>
              <a:rPr lang="pl-PL" dirty="0" smtClean="0">
                <a:solidFill>
                  <a:schemeClr val="bg1"/>
                </a:solidFill>
                <a:effectLst>
                  <a:outerShdw blurRad="38100" dist="38100" dir="2700000" algn="tl">
                    <a:srgbClr val="000000">
                      <a:alpha val="43137"/>
                    </a:srgbClr>
                  </a:outerShdw>
                </a:effectLst>
              </a:rPr>
              <a:t>tan załączenia, reset alarmu, temperatura  nawiewu, pomieszczenia, zewnętrzna, nastawa temperatury nawiewu lub pomieszczenia, stopień wysterowania nagrzewnicy, stopień udziału świeżego powietrza, stopień spadku ciśnienia na filtrach urządzenia, stan załączenia sprężarek, wentylatorów, temperatura wlotu/wylotu wody skraplacza, wysterowanie wentylatora nawiewu/wywiewu, temperatura po zmieszaniu, stan alarmów, kod alarmu.</a:t>
            </a:r>
          </a:p>
          <a:p>
            <a:endParaRPr lang="pl-PL" dirty="0">
              <a:solidFill>
                <a:schemeClr val="bg1"/>
              </a:solidFill>
              <a:effectLst>
                <a:outerShdw blurRad="38100" dist="38100" dir="2700000" algn="tl">
                  <a:srgbClr val="000000">
                    <a:alpha val="43137"/>
                  </a:srgbClr>
                </a:outerShdw>
              </a:effectLst>
            </a:endParaRPr>
          </a:p>
          <a:p>
            <a:r>
              <a:rPr lang="pl-PL" dirty="0" smtClean="0">
                <a:solidFill>
                  <a:schemeClr val="bg1"/>
                </a:solidFill>
                <a:effectLst>
                  <a:outerShdw blurRad="38100" dist="38100" dir="2700000" algn="tl">
                    <a:srgbClr val="000000">
                      <a:alpha val="43137"/>
                    </a:srgbClr>
                  </a:outerShdw>
                </a:effectLst>
              </a:rPr>
              <a:t>Graficzna wizualizacja jednostki pokazuje w czytelny sposób stan pracy sprężarek, wentylatorów  i nagrzewnicy. </a:t>
            </a:r>
          </a:p>
          <a:p>
            <a:endParaRPr lang="pl-PL" dirty="0">
              <a:solidFill>
                <a:schemeClr val="bg1"/>
              </a:solidFill>
              <a:effectLst>
                <a:outerShdw blurRad="38100" dist="38100" dir="2700000" algn="tl">
                  <a:srgbClr val="000000">
                    <a:alpha val="43137"/>
                  </a:srgbClr>
                </a:outerShdw>
              </a:effectLst>
            </a:endParaRPr>
          </a:p>
          <a:p>
            <a:r>
              <a:rPr lang="pl-PL" dirty="0" smtClean="0">
                <a:solidFill>
                  <a:schemeClr val="bg1"/>
                </a:solidFill>
                <a:effectLst>
                  <a:outerShdw blurRad="38100" dist="38100" dir="2700000" algn="tl">
                    <a:srgbClr val="000000">
                      <a:alpha val="43137"/>
                    </a:srgbClr>
                  </a:outerShdw>
                </a:effectLst>
              </a:rPr>
              <a:t> </a:t>
            </a:r>
            <a:endParaRPr lang="pl-PL" dirty="0">
              <a:solidFill>
                <a:schemeClr val="bg1"/>
              </a:solidFill>
              <a:effectLst>
                <a:outerShdw blurRad="38100" dist="38100" dir="2700000" algn="tl">
                  <a:srgbClr val="000000">
                    <a:alpha val="43137"/>
                  </a:srgbClr>
                </a:outerShdw>
              </a:effectLst>
            </a:endParaRPr>
          </a:p>
        </p:txBody>
      </p:sp>
      <p:sp>
        <p:nvSpPr>
          <p:cNvPr id="11" name="pole tekstowe 10"/>
          <p:cNvSpPr txBox="1"/>
          <p:nvPr/>
        </p:nvSpPr>
        <p:spPr>
          <a:xfrm>
            <a:off x="2123728" y="1052736"/>
            <a:ext cx="6624736" cy="307777"/>
          </a:xfrm>
          <a:prstGeom prst="rect">
            <a:avLst/>
          </a:prstGeom>
          <a:noFill/>
        </p:spPr>
        <p:txBody>
          <a:bodyPr wrap="square" rtlCol="0">
            <a:spAutoFit/>
          </a:bodyPr>
          <a:lstStyle/>
          <a:p>
            <a:r>
              <a:rPr lang="pl-PL" sz="1400" dirty="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Przykładowy ekran pracy urządzenia typu </a:t>
            </a:r>
            <a:r>
              <a:rPr lang="pl-PL" sz="1400" dirty="0" err="1">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rooftop</a:t>
            </a:r>
            <a:r>
              <a:rPr lang="pl-PL" sz="1400" dirty="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52751024"/>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XV\Desktop\background_imag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04950"/>
            <a:ext cx="9144000" cy="51816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1504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Obraz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528" y="188640"/>
            <a:ext cx="1790700" cy="809625"/>
          </a:xfrm>
          <a:prstGeom prst="rect">
            <a:avLst/>
          </a:prstGeom>
        </p:spPr>
      </p:pic>
      <p:sp>
        <p:nvSpPr>
          <p:cNvPr id="9" name="pole tekstowe 8"/>
          <p:cNvSpPr txBox="1"/>
          <p:nvPr/>
        </p:nvSpPr>
        <p:spPr>
          <a:xfrm>
            <a:off x="6354316" y="6217512"/>
            <a:ext cx="2808312" cy="215444"/>
          </a:xfrm>
          <a:prstGeom prst="rect">
            <a:avLst/>
          </a:prstGeom>
          <a:noFill/>
        </p:spPr>
        <p:txBody>
          <a:bodyPr wrap="square" rtlCol="0">
            <a:spAutoFit/>
          </a:bodyPr>
          <a:lstStyle/>
          <a:p>
            <a:r>
              <a:rPr lang="pl-PL" sz="800" dirty="0" smtClean="0">
                <a:latin typeface="Arial Unicode MS" panose="020B0604020202020204" pitchFamily="34" charset="-128"/>
                <a:ea typeface="Arial Unicode MS" panose="020B0604020202020204" pitchFamily="34" charset="-128"/>
                <a:cs typeface="Arial Unicode MS" panose="020B0604020202020204" pitchFamily="34" charset="-128"/>
              </a:rPr>
              <a:t>AIR CONDITIONING SOLUTION FOR YOUR FUTURE</a:t>
            </a:r>
            <a:endParaRPr lang="pl-PL" sz="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0" name="pole tekstowe 9"/>
          <p:cNvSpPr txBox="1"/>
          <p:nvPr/>
        </p:nvSpPr>
        <p:spPr>
          <a:xfrm>
            <a:off x="6228184" y="6165304"/>
            <a:ext cx="250341" cy="369332"/>
          </a:xfrm>
          <a:prstGeom prst="rect">
            <a:avLst/>
          </a:prstGeom>
          <a:noFill/>
        </p:spPr>
        <p:txBody>
          <a:bodyPr wrap="square" rtlCol="0">
            <a:spAutoFit/>
          </a:bodyPr>
          <a:lstStyle/>
          <a:p>
            <a:r>
              <a:rPr lang="pl-PL" dirty="0">
                <a:solidFill>
                  <a:srgbClr val="C7053C"/>
                </a:solidFill>
                <a:latin typeface="Arial" panose="020B0604020202020204" pitchFamily="34" charset="0"/>
                <a:cs typeface="Arial" panose="020B0604020202020204" pitchFamily="34" charset="0"/>
              </a:rPr>
              <a:t>*</a:t>
            </a:r>
            <a:endParaRPr lang="pl-PL" dirty="0"/>
          </a:p>
        </p:txBody>
      </p:sp>
      <p:sp>
        <p:nvSpPr>
          <p:cNvPr id="2" name="pole tekstowe 1"/>
          <p:cNvSpPr txBox="1"/>
          <p:nvPr/>
        </p:nvSpPr>
        <p:spPr>
          <a:xfrm>
            <a:off x="3491880" y="1844824"/>
            <a:ext cx="3558303" cy="461665"/>
          </a:xfrm>
          <a:prstGeom prst="rect">
            <a:avLst/>
          </a:prstGeom>
          <a:noFill/>
        </p:spPr>
        <p:txBody>
          <a:bodyPr wrap="square" rtlCol="0">
            <a:spAutoFit/>
          </a:bodyPr>
          <a:lstStyle/>
          <a:p>
            <a:r>
              <a:rPr lang="pl-PL" sz="2400" dirty="0" err="1" smtClean="0">
                <a:solidFill>
                  <a:schemeClr val="bg1"/>
                </a:solidFill>
                <a:latin typeface="+mj-lt"/>
              </a:rPr>
              <a:t>Rooftop</a:t>
            </a:r>
            <a:r>
              <a:rPr lang="pl-PL" sz="2400" dirty="0" smtClean="0">
                <a:solidFill>
                  <a:schemeClr val="bg1"/>
                </a:solidFill>
                <a:latin typeface="+mj-lt"/>
              </a:rPr>
              <a:t> CL60</a:t>
            </a:r>
            <a:endParaRPr lang="pl-PL" sz="2400" dirty="0">
              <a:solidFill>
                <a:schemeClr val="bg1"/>
              </a:solidFill>
              <a:latin typeface="+mj-lt"/>
            </a:endParaRPr>
          </a:p>
        </p:txBody>
      </p:sp>
      <p:pic>
        <p:nvPicPr>
          <p:cNvPr id="8" name="Obraz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162025"/>
            <a:ext cx="9144000" cy="723359"/>
          </a:xfrm>
          <a:prstGeom prst="rect">
            <a:avLst/>
          </a:prstGeom>
        </p:spPr>
      </p:pic>
      <p:pic>
        <p:nvPicPr>
          <p:cNvPr id="3074" name="Picture 2" descr="C:\Users\MXK23\Downloads\suflidowo_instrukcja\screenshotaaa.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5576" y="1556792"/>
            <a:ext cx="7470712" cy="4534737"/>
          </a:xfrm>
          <a:prstGeom prst="rect">
            <a:avLst/>
          </a:prstGeom>
          <a:noFill/>
          <a:extLst>
            <a:ext uri="{909E8E84-426E-40DD-AFC4-6F175D3DCCD1}">
              <a14:hiddenFill xmlns:a14="http://schemas.microsoft.com/office/drawing/2010/main">
                <a:solidFill>
                  <a:srgbClr val="FFFFFF"/>
                </a:solidFill>
              </a14:hiddenFill>
            </a:ext>
          </a:extLst>
        </p:spPr>
      </p:pic>
      <p:sp>
        <p:nvSpPr>
          <p:cNvPr id="11" name="pole tekstowe 10"/>
          <p:cNvSpPr txBox="1"/>
          <p:nvPr/>
        </p:nvSpPr>
        <p:spPr>
          <a:xfrm>
            <a:off x="4355976" y="5548064"/>
            <a:ext cx="2520280" cy="307777"/>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pl-PL" sz="1400" dirty="0" smtClean="0"/>
              <a:t>CENTRALA WENTYLACYJNA</a:t>
            </a:r>
            <a:endParaRPr lang="pl-PL" sz="1400" dirty="0"/>
          </a:p>
        </p:txBody>
      </p:sp>
      <p:sp>
        <p:nvSpPr>
          <p:cNvPr id="12" name="pole tekstowe 11"/>
          <p:cNvSpPr txBox="1"/>
          <p:nvPr/>
        </p:nvSpPr>
        <p:spPr>
          <a:xfrm>
            <a:off x="6354316" y="6217512"/>
            <a:ext cx="2808312" cy="215444"/>
          </a:xfrm>
          <a:prstGeom prst="rect">
            <a:avLst/>
          </a:prstGeom>
          <a:noFill/>
        </p:spPr>
        <p:txBody>
          <a:bodyPr wrap="square" rtlCol="0">
            <a:spAutoFit/>
          </a:bodyPr>
          <a:lstStyle/>
          <a:p>
            <a:r>
              <a:rPr lang="pl-PL" sz="800" dirty="0" smtClean="0">
                <a:latin typeface="Arial Unicode MS" panose="020B0604020202020204" pitchFamily="34" charset="-128"/>
                <a:ea typeface="Arial Unicode MS" panose="020B0604020202020204" pitchFamily="34" charset="-128"/>
                <a:cs typeface="Arial Unicode MS" panose="020B0604020202020204" pitchFamily="34" charset="-128"/>
              </a:rPr>
              <a:t>AIR CONDITIONING SOLUTION FOR YOUR FUTURE</a:t>
            </a:r>
            <a:endParaRPr lang="pl-PL" sz="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3" name="pole tekstowe 12"/>
          <p:cNvSpPr txBox="1"/>
          <p:nvPr/>
        </p:nvSpPr>
        <p:spPr>
          <a:xfrm>
            <a:off x="6228184" y="6165304"/>
            <a:ext cx="250341" cy="369332"/>
          </a:xfrm>
          <a:prstGeom prst="rect">
            <a:avLst/>
          </a:prstGeom>
          <a:noFill/>
        </p:spPr>
        <p:txBody>
          <a:bodyPr wrap="square" rtlCol="0">
            <a:spAutoFit/>
          </a:bodyPr>
          <a:lstStyle/>
          <a:p>
            <a:r>
              <a:rPr lang="pl-PL" dirty="0">
                <a:solidFill>
                  <a:srgbClr val="C7053C"/>
                </a:solidFill>
                <a:latin typeface="Arial" panose="020B0604020202020204" pitchFamily="34" charset="0"/>
                <a:cs typeface="Arial" panose="020B0604020202020204" pitchFamily="34" charset="0"/>
              </a:rPr>
              <a:t>*</a:t>
            </a:r>
            <a:endParaRPr lang="pl-PL" dirty="0"/>
          </a:p>
        </p:txBody>
      </p:sp>
      <p:sp>
        <p:nvSpPr>
          <p:cNvPr id="14" name="pole tekstowe 13"/>
          <p:cNvSpPr txBox="1"/>
          <p:nvPr/>
        </p:nvSpPr>
        <p:spPr>
          <a:xfrm>
            <a:off x="2123728" y="1052736"/>
            <a:ext cx="6624736" cy="523220"/>
          </a:xfrm>
          <a:prstGeom prst="rect">
            <a:avLst/>
          </a:prstGeom>
          <a:noFill/>
        </p:spPr>
        <p:txBody>
          <a:bodyPr wrap="square" rtlCol="0">
            <a:spAutoFit/>
          </a:bodyPr>
          <a:lstStyle/>
          <a:p>
            <a:r>
              <a:rPr lang="pl-PL" sz="1400" dirty="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Przykładowy ekran pracy urządzenia </a:t>
            </a:r>
            <a:r>
              <a:rPr lang="pl-PL" sz="1400" dirty="0"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typu centrala wentylacyjna z wymiennikiem krzyżowym .</a:t>
            </a:r>
            <a:endParaRPr lang="pl-PL" sz="1400" dirty="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93327077"/>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XV\Desktop\background_image.pn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0" y="1504950"/>
            <a:ext cx="9144000" cy="5181600"/>
          </a:xfrm>
          <a:prstGeom prst="rect">
            <a:avLst/>
          </a:prstGeom>
          <a:noFill/>
          <a:extLst>
            <a:ext uri="{909E8E84-426E-40DD-AFC4-6F175D3DCCD1}">
              <a14:hiddenFill xmlns:a14="http://schemas.microsoft.com/office/drawing/2010/main">
                <a:solidFill>
                  <a:srgbClr val="FFFFFF"/>
                </a:solidFill>
              </a14:hiddenFill>
            </a:ext>
          </a:extLst>
        </p:spPr>
      </p:pic>
      <p:pic>
        <p:nvPicPr>
          <p:cNvPr id="5" name="Obraz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528" y="188640"/>
            <a:ext cx="1790700" cy="809625"/>
          </a:xfrm>
          <a:prstGeom prst="rect">
            <a:avLst/>
          </a:prstGeom>
        </p:spPr>
      </p:pic>
      <p:sp>
        <p:nvSpPr>
          <p:cNvPr id="9" name="pole tekstowe 8"/>
          <p:cNvSpPr txBox="1"/>
          <p:nvPr/>
        </p:nvSpPr>
        <p:spPr>
          <a:xfrm>
            <a:off x="6354316" y="6217512"/>
            <a:ext cx="2808312" cy="215444"/>
          </a:xfrm>
          <a:prstGeom prst="rect">
            <a:avLst/>
          </a:prstGeom>
          <a:noFill/>
        </p:spPr>
        <p:txBody>
          <a:bodyPr wrap="square" rtlCol="0">
            <a:spAutoFit/>
          </a:bodyPr>
          <a:lstStyle/>
          <a:p>
            <a:r>
              <a:rPr lang="pl-PL" sz="800" dirty="0" smtClean="0">
                <a:latin typeface="Arial Unicode MS" panose="020B0604020202020204" pitchFamily="34" charset="-128"/>
                <a:ea typeface="Arial Unicode MS" panose="020B0604020202020204" pitchFamily="34" charset="-128"/>
                <a:cs typeface="Arial Unicode MS" panose="020B0604020202020204" pitchFamily="34" charset="-128"/>
              </a:rPr>
              <a:t>AIR CONDITIONING SOLUTION FOR YOUR FUTURE</a:t>
            </a:r>
            <a:endParaRPr lang="pl-PL" sz="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0" name="pole tekstowe 9"/>
          <p:cNvSpPr txBox="1"/>
          <p:nvPr/>
        </p:nvSpPr>
        <p:spPr>
          <a:xfrm>
            <a:off x="6228184" y="6165304"/>
            <a:ext cx="250341" cy="369332"/>
          </a:xfrm>
          <a:prstGeom prst="rect">
            <a:avLst/>
          </a:prstGeom>
          <a:noFill/>
        </p:spPr>
        <p:txBody>
          <a:bodyPr wrap="square" rtlCol="0">
            <a:spAutoFit/>
          </a:bodyPr>
          <a:lstStyle/>
          <a:p>
            <a:r>
              <a:rPr lang="pl-PL" dirty="0">
                <a:solidFill>
                  <a:srgbClr val="C7053C"/>
                </a:solidFill>
                <a:latin typeface="Arial" panose="020B0604020202020204" pitchFamily="34" charset="0"/>
                <a:cs typeface="Arial" panose="020B0604020202020204" pitchFamily="34" charset="0"/>
              </a:rPr>
              <a:t>*</a:t>
            </a:r>
            <a:endParaRPr lang="pl-PL" dirty="0"/>
          </a:p>
        </p:txBody>
      </p:sp>
      <p:graphicFrame>
        <p:nvGraphicFramePr>
          <p:cNvPr id="7" name="Diagram 6"/>
          <p:cNvGraphicFramePr/>
          <p:nvPr>
            <p:extLst>
              <p:ext uri="{D42A27DB-BD31-4B8C-83A1-F6EECF244321}">
                <p14:modId xmlns:p14="http://schemas.microsoft.com/office/powerpoint/2010/main" val="794015620"/>
              </p:ext>
            </p:extLst>
          </p:nvPr>
        </p:nvGraphicFramePr>
        <p:xfrm>
          <a:off x="3635895" y="1763524"/>
          <a:ext cx="4680521" cy="425776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1" name="pole tekstowe 10"/>
          <p:cNvSpPr txBox="1"/>
          <p:nvPr/>
        </p:nvSpPr>
        <p:spPr>
          <a:xfrm>
            <a:off x="6354316" y="6208220"/>
            <a:ext cx="2808312" cy="215444"/>
          </a:xfrm>
          <a:prstGeom prst="rect">
            <a:avLst/>
          </a:prstGeom>
          <a:noFill/>
        </p:spPr>
        <p:txBody>
          <a:bodyPr wrap="square" rtlCol="0">
            <a:spAutoFit/>
          </a:bodyPr>
          <a:lstStyle/>
          <a:p>
            <a:r>
              <a:rPr lang="pl-PL" sz="800" dirty="0" smtClean="0">
                <a:latin typeface="Arial Unicode MS" panose="020B0604020202020204" pitchFamily="34" charset="-128"/>
                <a:ea typeface="Arial Unicode MS" panose="020B0604020202020204" pitchFamily="34" charset="-128"/>
                <a:cs typeface="Arial Unicode MS" panose="020B0604020202020204" pitchFamily="34" charset="-128"/>
              </a:rPr>
              <a:t>AIR CONDITIONING SOLUTION FOR YOUR FUTURE</a:t>
            </a:r>
            <a:endParaRPr lang="pl-PL" sz="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2" name="pole tekstowe 11"/>
          <p:cNvSpPr txBox="1"/>
          <p:nvPr/>
        </p:nvSpPr>
        <p:spPr>
          <a:xfrm>
            <a:off x="6228184" y="6156012"/>
            <a:ext cx="250341" cy="369332"/>
          </a:xfrm>
          <a:prstGeom prst="rect">
            <a:avLst/>
          </a:prstGeom>
          <a:noFill/>
        </p:spPr>
        <p:txBody>
          <a:bodyPr wrap="square" rtlCol="0">
            <a:spAutoFit/>
          </a:bodyPr>
          <a:lstStyle/>
          <a:p>
            <a:r>
              <a:rPr lang="pl-PL" dirty="0">
                <a:solidFill>
                  <a:srgbClr val="C7053C"/>
                </a:solidFill>
                <a:latin typeface="Arial" panose="020B0604020202020204" pitchFamily="34" charset="0"/>
                <a:cs typeface="Arial" panose="020B0604020202020204" pitchFamily="34" charset="0"/>
              </a:rPr>
              <a:t>*</a:t>
            </a:r>
            <a:endParaRPr lang="pl-PL" dirty="0"/>
          </a:p>
        </p:txBody>
      </p:sp>
      <p:pic>
        <p:nvPicPr>
          <p:cNvPr id="13" name="Obraz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3028" y="188639"/>
            <a:ext cx="1790700" cy="809625"/>
          </a:xfrm>
          <a:prstGeom prst="rect">
            <a:avLst/>
          </a:prstGeom>
        </p:spPr>
      </p:pic>
      <p:sp>
        <p:nvSpPr>
          <p:cNvPr id="14" name="pole tekstowe 13"/>
          <p:cNvSpPr txBox="1"/>
          <p:nvPr/>
        </p:nvSpPr>
        <p:spPr>
          <a:xfrm>
            <a:off x="2123728" y="1052736"/>
            <a:ext cx="6624736" cy="307777"/>
          </a:xfrm>
          <a:prstGeom prst="rect">
            <a:avLst/>
          </a:prstGeom>
          <a:noFill/>
        </p:spPr>
        <p:txBody>
          <a:bodyPr wrap="square" rtlCol="0">
            <a:spAutoFit/>
          </a:bodyPr>
          <a:lstStyle/>
          <a:p>
            <a:r>
              <a:rPr lang="pl-PL" sz="1400" dirty="0"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PANEL  BOCZNY  ROOFTOP-A</a:t>
            </a:r>
            <a:endParaRPr lang="pl-PL" sz="1400" dirty="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2" name="Picture 2" descr="C:\Users\MXK23\Desktop\Zrzuty\centralap.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95536" y="1453405"/>
            <a:ext cx="2088232" cy="4774836"/>
          </a:xfrm>
          <a:prstGeom prst="rect">
            <a:avLst/>
          </a:prstGeom>
          <a:noFill/>
          <a:extLst>
            <a:ext uri="{909E8E84-426E-40DD-AFC4-6F175D3DCCD1}">
              <a14:hiddenFill xmlns:a14="http://schemas.microsoft.com/office/drawing/2010/main">
                <a:solidFill>
                  <a:srgbClr val="FFFFFF"/>
                </a:solidFill>
              </a14:hiddenFill>
            </a:ext>
          </a:extLst>
        </p:spPr>
      </p:pic>
      <p:pic>
        <p:nvPicPr>
          <p:cNvPr id="8" name="Obraz 7"/>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6162025"/>
            <a:ext cx="9144000" cy="723359"/>
          </a:xfrm>
          <a:prstGeom prst="rect">
            <a:avLst/>
          </a:prstGeom>
        </p:spPr>
      </p:pic>
      <p:pic>
        <p:nvPicPr>
          <p:cNvPr id="1027" name="Picture 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0"/>
            <a:ext cx="9144000" cy="1504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Obraz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3028" y="188640"/>
            <a:ext cx="1790700" cy="809625"/>
          </a:xfrm>
          <a:prstGeom prst="rect">
            <a:avLst/>
          </a:prstGeom>
        </p:spPr>
      </p:pic>
      <p:sp>
        <p:nvSpPr>
          <p:cNvPr id="17" name="pole tekstowe 16"/>
          <p:cNvSpPr txBox="1"/>
          <p:nvPr/>
        </p:nvSpPr>
        <p:spPr>
          <a:xfrm>
            <a:off x="2123728" y="1052736"/>
            <a:ext cx="6624736" cy="307777"/>
          </a:xfrm>
          <a:prstGeom prst="rect">
            <a:avLst/>
          </a:prstGeom>
          <a:noFill/>
        </p:spPr>
        <p:txBody>
          <a:bodyPr wrap="square" rtlCol="0">
            <a:spAutoFit/>
          </a:bodyPr>
          <a:lstStyle/>
          <a:p>
            <a:r>
              <a:rPr lang="pl-PL" sz="1400" dirty="0"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Typowy ekran centrali </a:t>
            </a:r>
            <a:r>
              <a:rPr lang="pl-PL" sz="1400" dirty="0"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wentylacyjnej.</a:t>
            </a:r>
            <a:endParaRPr lang="pl-PL" sz="1400" dirty="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8" name="pole tekstowe 17"/>
          <p:cNvSpPr txBox="1"/>
          <p:nvPr/>
        </p:nvSpPr>
        <p:spPr>
          <a:xfrm>
            <a:off x="6300192" y="6217512"/>
            <a:ext cx="2808312" cy="215444"/>
          </a:xfrm>
          <a:prstGeom prst="rect">
            <a:avLst/>
          </a:prstGeom>
          <a:noFill/>
        </p:spPr>
        <p:txBody>
          <a:bodyPr wrap="square" rtlCol="0">
            <a:spAutoFit/>
          </a:bodyPr>
          <a:lstStyle/>
          <a:p>
            <a:r>
              <a:rPr lang="pl-PL" sz="800" dirty="0" smtClean="0">
                <a:latin typeface="Arial Unicode MS" panose="020B0604020202020204" pitchFamily="34" charset="-128"/>
                <a:ea typeface="Arial Unicode MS" panose="020B0604020202020204" pitchFamily="34" charset="-128"/>
                <a:cs typeface="Arial Unicode MS" panose="020B0604020202020204" pitchFamily="34" charset="-128"/>
              </a:rPr>
              <a:t>AIR CONDITIONING SOLUTION FOR YOUR FUTURE</a:t>
            </a:r>
            <a:endParaRPr lang="pl-PL" sz="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9" name="pole tekstowe 18"/>
          <p:cNvSpPr txBox="1"/>
          <p:nvPr/>
        </p:nvSpPr>
        <p:spPr>
          <a:xfrm>
            <a:off x="6174060" y="6165304"/>
            <a:ext cx="250341" cy="369332"/>
          </a:xfrm>
          <a:prstGeom prst="rect">
            <a:avLst/>
          </a:prstGeom>
          <a:noFill/>
        </p:spPr>
        <p:txBody>
          <a:bodyPr wrap="square" rtlCol="0">
            <a:spAutoFit/>
          </a:bodyPr>
          <a:lstStyle/>
          <a:p>
            <a:r>
              <a:rPr lang="pl-PL" dirty="0">
                <a:solidFill>
                  <a:srgbClr val="C7053C"/>
                </a:solidFill>
                <a:latin typeface="Arial" panose="020B0604020202020204" pitchFamily="34" charset="0"/>
                <a:cs typeface="Arial" panose="020B0604020202020204" pitchFamily="34" charset="0"/>
              </a:rPr>
              <a:t>*</a:t>
            </a:r>
            <a:endParaRPr lang="pl-PL" dirty="0"/>
          </a:p>
        </p:txBody>
      </p:sp>
    </p:spTree>
    <p:extLst>
      <p:ext uri="{BB962C8B-B14F-4D97-AF65-F5344CB8AC3E}">
        <p14:creationId xmlns:p14="http://schemas.microsoft.com/office/powerpoint/2010/main" val="1742079891"/>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XV\Desktop\background_image.pn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0" y="1504950"/>
            <a:ext cx="9144000" cy="51816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504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Obraz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162025"/>
            <a:ext cx="9144000" cy="723359"/>
          </a:xfrm>
          <a:prstGeom prst="rect">
            <a:avLst/>
          </a:prstGeom>
        </p:spPr>
      </p:pic>
      <p:pic>
        <p:nvPicPr>
          <p:cNvPr id="5" name="Obraz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3528" y="188640"/>
            <a:ext cx="1790700" cy="809625"/>
          </a:xfrm>
          <a:prstGeom prst="rect">
            <a:avLst/>
          </a:prstGeom>
        </p:spPr>
      </p:pic>
      <p:sp>
        <p:nvSpPr>
          <p:cNvPr id="9" name="pole tekstowe 8"/>
          <p:cNvSpPr txBox="1"/>
          <p:nvPr/>
        </p:nvSpPr>
        <p:spPr>
          <a:xfrm>
            <a:off x="6354316" y="6217512"/>
            <a:ext cx="2808312" cy="215444"/>
          </a:xfrm>
          <a:prstGeom prst="rect">
            <a:avLst/>
          </a:prstGeom>
          <a:noFill/>
        </p:spPr>
        <p:txBody>
          <a:bodyPr wrap="square" rtlCol="0">
            <a:spAutoFit/>
          </a:bodyPr>
          <a:lstStyle/>
          <a:p>
            <a:r>
              <a:rPr lang="pl-PL" sz="800" dirty="0" smtClean="0">
                <a:latin typeface="Arial Unicode MS" panose="020B0604020202020204" pitchFamily="34" charset="-128"/>
                <a:ea typeface="Arial Unicode MS" panose="020B0604020202020204" pitchFamily="34" charset="-128"/>
                <a:cs typeface="Arial Unicode MS" panose="020B0604020202020204" pitchFamily="34" charset="-128"/>
              </a:rPr>
              <a:t>AIR CONDITIONING SOLUTION FOR YOUR FUTURE</a:t>
            </a:r>
            <a:endParaRPr lang="pl-PL" sz="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0" name="pole tekstowe 9"/>
          <p:cNvSpPr txBox="1"/>
          <p:nvPr/>
        </p:nvSpPr>
        <p:spPr>
          <a:xfrm>
            <a:off x="6228184" y="6165304"/>
            <a:ext cx="250341" cy="369332"/>
          </a:xfrm>
          <a:prstGeom prst="rect">
            <a:avLst/>
          </a:prstGeom>
          <a:noFill/>
        </p:spPr>
        <p:txBody>
          <a:bodyPr wrap="square" rtlCol="0">
            <a:spAutoFit/>
          </a:bodyPr>
          <a:lstStyle/>
          <a:p>
            <a:r>
              <a:rPr lang="pl-PL" dirty="0">
                <a:solidFill>
                  <a:srgbClr val="C7053C"/>
                </a:solidFill>
                <a:latin typeface="Arial" panose="020B0604020202020204" pitchFamily="34" charset="0"/>
                <a:cs typeface="Arial" panose="020B0604020202020204" pitchFamily="34" charset="0"/>
              </a:rPr>
              <a:t>*</a:t>
            </a:r>
            <a:endParaRPr lang="pl-PL" dirty="0"/>
          </a:p>
        </p:txBody>
      </p:sp>
      <p:sp>
        <p:nvSpPr>
          <p:cNvPr id="11" name="pole tekstowe 10"/>
          <p:cNvSpPr txBox="1"/>
          <p:nvPr/>
        </p:nvSpPr>
        <p:spPr>
          <a:xfrm>
            <a:off x="179512" y="2060848"/>
            <a:ext cx="8712968" cy="3416320"/>
          </a:xfrm>
          <a:prstGeom prst="rect">
            <a:avLst/>
          </a:prstGeom>
          <a:noFill/>
        </p:spPr>
        <p:txBody>
          <a:bodyPr wrap="square" rtlCol="0">
            <a:spAutoFit/>
          </a:bodyPr>
          <a:lstStyle/>
          <a:p>
            <a:r>
              <a:rPr lang="pl-PL" dirty="0" smtClean="0">
                <a:solidFill>
                  <a:schemeClr val="bg1"/>
                </a:solidFill>
                <a:effectLst>
                  <a:outerShdw blurRad="38100" dist="38100" dir="2700000" algn="tl">
                    <a:srgbClr val="000000">
                      <a:alpha val="43137"/>
                    </a:srgbClr>
                  </a:outerShdw>
                </a:effectLst>
              </a:rPr>
              <a:t>Panel diagnostyczny centrali wentylacyjnej (strona lewa) umożliwia wgląd do takich parametrów jak:</a:t>
            </a:r>
          </a:p>
          <a:p>
            <a:r>
              <a:rPr lang="pl-PL" dirty="0" smtClean="0">
                <a:solidFill>
                  <a:schemeClr val="bg1"/>
                </a:solidFill>
                <a:effectLst>
                  <a:outerShdw blurRad="38100" dist="38100" dir="2700000" algn="tl">
                    <a:srgbClr val="000000">
                      <a:alpha val="43137"/>
                    </a:srgbClr>
                  </a:outerShdw>
                </a:effectLst>
              </a:rPr>
              <a:t>Stan załączenia urządzenia, reset alarmu, strefa załączenia, nastawa temperatury, temperatura pomieszczenia, nawiewu, zewnętrzna, po zmieszaniu, ciśnienie parowania/skraplania, temp. parowania, temp gorących par, temperatura wlotu/wylotu wody, stan pracy wentylatorów nawiewu/wywiewu, stan pracy nagrzewnicy/chłodnicy, stan pracy sprężarki, wykaz stanów alarmowych*</a:t>
            </a:r>
          </a:p>
          <a:p>
            <a:endParaRPr lang="pl-PL" dirty="0">
              <a:solidFill>
                <a:schemeClr val="bg1"/>
              </a:solidFill>
              <a:effectLst>
                <a:outerShdw blurRad="38100" dist="38100" dir="2700000" algn="tl">
                  <a:srgbClr val="000000">
                    <a:alpha val="43137"/>
                  </a:srgbClr>
                </a:outerShdw>
              </a:effectLst>
            </a:endParaRPr>
          </a:p>
          <a:p>
            <a:r>
              <a:rPr lang="pl-PL" dirty="0" smtClean="0">
                <a:solidFill>
                  <a:schemeClr val="bg1"/>
                </a:solidFill>
                <a:effectLst>
                  <a:outerShdw blurRad="38100" dist="38100" dir="2700000" algn="tl">
                    <a:srgbClr val="000000">
                      <a:alpha val="43137"/>
                    </a:srgbClr>
                  </a:outerShdw>
                </a:effectLst>
              </a:rPr>
              <a:t>Graficzna wizualizacja jednostki pokazuje wysterowanie wentylatorów oraz temperatury w poszczególnych sekcjach.</a:t>
            </a:r>
          </a:p>
          <a:p>
            <a:endParaRPr lang="pl-PL" dirty="0">
              <a:solidFill>
                <a:schemeClr val="bg1"/>
              </a:solidFill>
              <a:effectLst>
                <a:outerShdw blurRad="38100" dist="38100" dir="2700000" algn="tl">
                  <a:srgbClr val="000000">
                    <a:alpha val="43137"/>
                  </a:srgbClr>
                </a:outerShdw>
              </a:effectLst>
            </a:endParaRPr>
          </a:p>
          <a:p>
            <a:r>
              <a:rPr lang="pl-PL" dirty="0" smtClean="0">
                <a:solidFill>
                  <a:schemeClr val="bg1"/>
                </a:solidFill>
                <a:effectLst>
                  <a:outerShdw blurRad="38100" dist="38100" dir="2700000" algn="tl">
                    <a:srgbClr val="000000">
                      <a:alpha val="43137"/>
                    </a:srgbClr>
                  </a:outerShdw>
                </a:effectLst>
              </a:rPr>
              <a:t> *zależne od konfiguracji urządzenia</a:t>
            </a:r>
            <a:endParaRPr lang="pl-PL" dirty="0">
              <a:solidFill>
                <a:schemeClr val="bg1"/>
              </a:solidFill>
              <a:effectLst>
                <a:outerShdw blurRad="38100" dist="38100" dir="2700000" algn="tl">
                  <a:srgbClr val="000000">
                    <a:alpha val="43137"/>
                  </a:srgbClr>
                </a:outerShdw>
              </a:effectLst>
            </a:endParaRPr>
          </a:p>
        </p:txBody>
      </p:sp>
      <p:sp>
        <p:nvSpPr>
          <p:cNvPr id="12" name="pole tekstowe 11"/>
          <p:cNvSpPr txBox="1"/>
          <p:nvPr/>
        </p:nvSpPr>
        <p:spPr>
          <a:xfrm>
            <a:off x="2123728" y="1052736"/>
            <a:ext cx="6624736" cy="523220"/>
          </a:xfrm>
          <a:prstGeom prst="rect">
            <a:avLst/>
          </a:prstGeom>
          <a:noFill/>
        </p:spPr>
        <p:txBody>
          <a:bodyPr wrap="square" rtlCol="0">
            <a:spAutoFit/>
          </a:bodyPr>
          <a:lstStyle/>
          <a:p>
            <a:r>
              <a:rPr lang="pl-PL" sz="1400" dirty="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Przykładowy ekran pracy urządzenia typu centrala wentylacyjna z wymiennikiem krzyżowym .</a:t>
            </a:r>
          </a:p>
        </p:txBody>
      </p:sp>
    </p:spTree>
    <p:extLst>
      <p:ext uri="{BB962C8B-B14F-4D97-AF65-F5344CB8AC3E}">
        <p14:creationId xmlns:p14="http://schemas.microsoft.com/office/powerpoint/2010/main" val="160160472"/>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XV\Desktop\background_image.pn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0" y="1504950"/>
            <a:ext cx="9144000" cy="51816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504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Obraz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162025"/>
            <a:ext cx="9144000" cy="723359"/>
          </a:xfrm>
          <a:prstGeom prst="rect">
            <a:avLst/>
          </a:prstGeom>
        </p:spPr>
      </p:pic>
      <p:pic>
        <p:nvPicPr>
          <p:cNvPr id="5" name="Obraz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3528" y="188640"/>
            <a:ext cx="1790700" cy="809625"/>
          </a:xfrm>
          <a:prstGeom prst="rect">
            <a:avLst/>
          </a:prstGeom>
        </p:spPr>
      </p:pic>
      <p:sp>
        <p:nvSpPr>
          <p:cNvPr id="9" name="pole tekstowe 8"/>
          <p:cNvSpPr txBox="1"/>
          <p:nvPr/>
        </p:nvSpPr>
        <p:spPr>
          <a:xfrm>
            <a:off x="6354316" y="6217512"/>
            <a:ext cx="2808312" cy="215444"/>
          </a:xfrm>
          <a:prstGeom prst="rect">
            <a:avLst/>
          </a:prstGeom>
          <a:noFill/>
        </p:spPr>
        <p:txBody>
          <a:bodyPr wrap="square" rtlCol="0">
            <a:spAutoFit/>
          </a:bodyPr>
          <a:lstStyle/>
          <a:p>
            <a:r>
              <a:rPr lang="pl-PL" sz="800" dirty="0" smtClean="0">
                <a:latin typeface="Arial Unicode MS" panose="020B0604020202020204" pitchFamily="34" charset="-128"/>
                <a:ea typeface="Arial Unicode MS" panose="020B0604020202020204" pitchFamily="34" charset="-128"/>
                <a:cs typeface="Arial Unicode MS" panose="020B0604020202020204" pitchFamily="34" charset="-128"/>
              </a:rPr>
              <a:t>AIR CONDITIONING SOLUTION FOR YOUR FUTURE</a:t>
            </a:r>
            <a:endParaRPr lang="pl-PL" sz="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0" name="pole tekstowe 9"/>
          <p:cNvSpPr txBox="1"/>
          <p:nvPr/>
        </p:nvSpPr>
        <p:spPr>
          <a:xfrm>
            <a:off x="6228184" y="6165304"/>
            <a:ext cx="250341" cy="369332"/>
          </a:xfrm>
          <a:prstGeom prst="rect">
            <a:avLst/>
          </a:prstGeom>
          <a:noFill/>
        </p:spPr>
        <p:txBody>
          <a:bodyPr wrap="square" rtlCol="0">
            <a:spAutoFit/>
          </a:bodyPr>
          <a:lstStyle/>
          <a:p>
            <a:r>
              <a:rPr lang="pl-PL" dirty="0">
                <a:solidFill>
                  <a:srgbClr val="C7053C"/>
                </a:solidFill>
                <a:latin typeface="Arial" panose="020B0604020202020204" pitchFamily="34" charset="0"/>
                <a:cs typeface="Arial" panose="020B0604020202020204" pitchFamily="34" charset="0"/>
              </a:rPr>
              <a:t>*</a:t>
            </a:r>
            <a:endParaRPr lang="pl-PL" dirty="0"/>
          </a:p>
        </p:txBody>
      </p:sp>
      <p:sp>
        <p:nvSpPr>
          <p:cNvPr id="11" name="pole tekstowe 10"/>
          <p:cNvSpPr txBox="1"/>
          <p:nvPr/>
        </p:nvSpPr>
        <p:spPr>
          <a:xfrm>
            <a:off x="179512" y="2060848"/>
            <a:ext cx="8712968" cy="2862322"/>
          </a:xfrm>
          <a:prstGeom prst="rect">
            <a:avLst/>
          </a:prstGeom>
          <a:noFill/>
        </p:spPr>
        <p:txBody>
          <a:bodyPr wrap="square" rtlCol="0">
            <a:spAutoFit/>
          </a:bodyPr>
          <a:lstStyle/>
          <a:p>
            <a:pPr marL="285750" indent="-285750">
              <a:buFont typeface="Arial" panose="020B0604020202020204" pitchFamily="34" charset="0"/>
              <a:buChar char="•"/>
            </a:pPr>
            <a:r>
              <a:rPr lang="pl-PL" dirty="0" smtClean="0">
                <a:solidFill>
                  <a:schemeClr val="bg1"/>
                </a:solidFill>
                <a:effectLst>
                  <a:outerShdw blurRad="38100" dist="38100" dir="2700000" algn="tl">
                    <a:srgbClr val="000000">
                      <a:alpha val="43137"/>
                    </a:srgbClr>
                  </a:outerShdw>
                </a:effectLst>
              </a:rPr>
              <a:t>Harmonogram </a:t>
            </a:r>
            <a:r>
              <a:rPr lang="pl-PL" dirty="0" smtClean="0">
                <a:solidFill>
                  <a:schemeClr val="bg1"/>
                </a:solidFill>
                <a:effectLst>
                  <a:outerShdw blurRad="38100" dist="38100" dir="2700000" algn="tl">
                    <a:srgbClr val="000000">
                      <a:alpha val="43137"/>
                    </a:srgbClr>
                  </a:outerShdw>
                </a:effectLst>
              </a:rPr>
              <a:t>pracy jednostki zawiera zestaw parametrów określający stan pracy jednostki na każdy dzień tygodnia.</a:t>
            </a:r>
          </a:p>
          <a:p>
            <a:pPr marL="285750" indent="-285750">
              <a:buFont typeface="Arial" panose="020B0604020202020204" pitchFamily="34" charset="0"/>
              <a:buChar char="•"/>
            </a:pPr>
            <a:r>
              <a:rPr lang="pl-PL" dirty="0" smtClean="0">
                <a:solidFill>
                  <a:schemeClr val="bg1"/>
                </a:solidFill>
                <a:effectLst>
                  <a:outerShdw blurRad="38100" dist="38100" dir="2700000" algn="tl">
                    <a:srgbClr val="000000">
                      <a:alpha val="43137"/>
                    </a:srgbClr>
                  </a:outerShdw>
                </a:effectLst>
              </a:rPr>
              <a:t>Możliwe </a:t>
            </a:r>
            <a:r>
              <a:rPr lang="pl-PL" dirty="0" smtClean="0">
                <a:solidFill>
                  <a:schemeClr val="bg1"/>
                </a:solidFill>
                <a:effectLst>
                  <a:outerShdw blurRad="38100" dist="38100" dir="2700000" algn="tl">
                    <a:srgbClr val="000000">
                      <a:alpha val="43137"/>
                    </a:srgbClr>
                  </a:outerShdw>
                </a:effectLst>
              </a:rPr>
              <a:t>jest określenie stanu załączenia jednostki w </a:t>
            </a:r>
            <a:r>
              <a:rPr lang="pl-PL" dirty="0" smtClean="0">
                <a:solidFill>
                  <a:schemeClr val="bg1"/>
                </a:solidFill>
                <a:effectLst>
                  <a:outerShdw blurRad="38100" dist="38100" dir="2700000" algn="tl">
                    <a:srgbClr val="000000">
                      <a:alpha val="43137"/>
                    </a:srgbClr>
                  </a:outerShdw>
                </a:effectLst>
              </a:rPr>
              <a:t>maksymalnie 6 </a:t>
            </a:r>
            <a:r>
              <a:rPr lang="pl-PL" dirty="0" smtClean="0">
                <a:solidFill>
                  <a:schemeClr val="bg1"/>
                </a:solidFill>
                <a:effectLst>
                  <a:outerShdw blurRad="38100" dist="38100" dir="2700000" algn="tl">
                    <a:srgbClr val="000000">
                      <a:alpha val="43137"/>
                    </a:srgbClr>
                  </a:outerShdw>
                </a:effectLst>
              </a:rPr>
              <a:t>strefach czasowych na przestrzeni jednego dnia. Każda strefa czasowa może posiadać własne nastawy takich parametrów jak wysterowanie wentylatora nawiewu/wywiewu czy temperatura </a:t>
            </a:r>
            <a:r>
              <a:rPr lang="pl-PL" dirty="0" smtClean="0">
                <a:solidFill>
                  <a:schemeClr val="bg1"/>
                </a:solidFill>
                <a:effectLst>
                  <a:outerShdw blurRad="38100" dist="38100" dir="2700000" algn="tl">
                    <a:srgbClr val="000000">
                      <a:alpha val="43137"/>
                    </a:srgbClr>
                  </a:outerShdw>
                </a:effectLst>
              </a:rPr>
              <a:t>nawiewu/pomieszczenia </a:t>
            </a:r>
            <a:r>
              <a:rPr lang="pl-PL" dirty="0" smtClean="0">
                <a:solidFill>
                  <a:schemeClr val="bg1"/>
                </a:solidFill>
                <a:effectLst>
                  <a:outerShdw blurRad="38100" dist="38100" dir="2700000" algn="tl">
                    <a:srgbClr val="000000">
                      <a:alpha val="43137"/>
                    </a:srgbClr>
                  </a:outerShdw>
                </a:effectLst>
              </a:rPr>
              <a:t>– dla centrali wentylacyjnej , bądź dodatkowo nastawy chłodzenia/grzania, min. otwarcia przepustnicy, załączenie urządzenia w martwej strefie – dla </a:t>
            </a:r>
            <a:r>
              <a:rPr lang="pl-PL" dirty="0" smtClean="0">
                <a:solidFill>
                  <a:schemeClr val="bg1"/>
                </a:solidFill>
                <a:effectLst>
                  <a:outerShdw blurRad="38100" dist="38100" dir="2700000" algn="tl">
                    <a:srgbClr val="000000">
                      <a:alpha val="43137"/>
                    </a:srgbClr>
                  </a:outerShdw>
                </a:effectLst>
              </a:rPr>
              <a:t>urządzeń typu </a:t>
            </a:r>
            <a:r>
              <a:rPr lang="pl-PL" dirty="0" err="1" smtClean="0">
                <a:solidFill>
                  <a:schemeClr val="bg1"/>
                </a:solidFill>
                <a:effectLst>
                  <a:outerShdw blurRad="38100" dist="38100" dir="2700000" algn="tl">
                    <a:srgbClr val="000000">
                      <a:alpha val="43137"/>
                    </a:srgbClr>
                  </a:outerShdw>
                </a:effectLst>
              </a:rPr>
              <a:t>rooftop</a:t>
            </a:r>
            <a:r>
              <a:rPr lang="pl-PL" dirty="0" smtClean="0">
                <a:solidFill>
                  <a:schemeClr val="bg1"/>
                </a:solidFill>
                <a:effectLst>
                  <a:outerShdw blurRad="38100" dist="38100" dir="2700000" algn="tl">
                    <a:srgbClr val="000000">
                      <a:alpha val="43137"/>
                    </a:srgbClr>
                  </a:outerShdw>
                </a:effectLst>
              </a:rPr>
              <a:t>.</a:t>
            </a:r>
            <a:endParaRPr lang="pl-PL" dirty="0" smtClean="0">
              <a:solidFill>
                <a:schemeClr val="bg1"/>
              </a:solidFill>
              <a:effectLst>
                <a:outerShdw blurRad="38100" dist="38100" dir="2700000" algn="tl">
                  <a:srgbClr val="000000">
                    <a:alpha val="43137"/>
                  </a:srgbClr>
                </a:outerShdw>
              </a:effectLst>
            </a:endParaRPr>
          </a:p>
          <a:p>
            <a:endParaRPr lang="pl-PL" dirty="0">
              <a:solidFill>
                <a:schemeClr val="bg1"/>
              </a:solidFill>
              <a:effectLst>
                <a:outerShdw blurRad="38100" dist="38100" dir="2700000" algn="tl">
                  <a:srgbClr val="000000">
                    <a:alpha val="43137"/>
                  </a:srgbClr>
                </a:outerShdw>
              </a:effectLst>
            </a:endParaRPr>
          </a:p>
          <a:p>
            <a:r>
              <a:rPr lang="pl-PL" dirty="0" smtClean="0">
                <a:solidFill>
                  <a:schemeClr val="bg1"/>
                </a:solidFill>
                <a:effectLst>
                  <a:outerShdw blurRad="38100" dist="38100" dir="2700000" algn="tl">
                    <a:srgbClr val="000000">
                      <a:alpha val="43137"/>
                    </a:srgbClr>
                  </a:outerShdw>
                </a:effectLst>
              </a:rPr>
              <a:t> </a:t>
            </a:r>
            <a:endParaRPr lang="pl-PL" dirty="0">
              <a:solidFill>
                <a:schemeClr val="bg1"/>
              </a:solidFill>
              <a:effectLst>
                <a:outerShdw blurRad="38100" dist="38100" dir="2700000" algn="tl">
                  <a:srgbClr val="000000">
                    <a:alpha val="43137"/>
                  </a:srgbClr>
                </a:outerShdw>
              </a:effectLst>
            </a:endParaRPr>
          </a:p>
        </p:txBody>
      </p:sp>
      <p:sp>
        <p:nvSpPr>
          <p:cNvPr id="12" name="pole tekstowe 11"/>
          <p:cNvSpPr txBox="1"/>
          <p:nvPr/>
        </p:nvSpPr>
        <p:spPr>
          <a:xfrm>
            <a:off x="2123728" y="1052736"/>
            <a:ext cx="6624736" cy="307777"/>
          </a:xfrm>
          <a:prstGeom prst="rect">
            <a:avLst/>
          </a:prstGeom>
          <a:noFill/>
        </p:spPr>
        <p:txBody>
          <a:bodyPr wrap="square" rtlCol="0">
            <a:spAutoFit/>
          </a:bodyPr>
          <a:lstStyle/>
          <a:p>
            <a:r>
              <a:rPr lang="pl-PL" sz="1400" dirty="0"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Harmonogramy </a:t>
            </a:r>
            <a:r>
              <a:rPr lang="pl-PL" sz="1400" dirty="0"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pracy.</a:t>
            </a:r>
            <a:endParaRPr lang="pl-PL" sz="1400" dirty="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41620277"/>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XV\Desktop\background_image.pn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0" y="1504950"/>
            <a:ext cx="9144000" cy="51816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504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Obraz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162025"/>
            <a:ext cx="9144000" cy="723359"/>
          </a:xfrm>
          <a:prstGeom prst="rect">
            <a:avLst/>
          </a:prstGeom>
        </p:spPr>
      </p:pic>
      <p:pic>
        <p:nvPicPr>
          <p:cNvPr id="5" name="Obraz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3528" y="188640"/>
            <a:ext cx="1790700" cy="809625"/>
          </a:xfrm>
          <a:prstGeom prst="rect">
            <a:avLst/>
          </a:prstGeom>
        </p:spPr>
      </p:pic>
      <p:sp>
        <p:nvSpPr>
          <p:cNvPr id="9" name="pole tekstowe 8"/>
          <p:cNvSpPr txBox="1"/>
          <p:nvPr/>
        </p:nvSpPr>
        <p:spPr>
          <a:xfrm>
            <a:off x="6354316" y="6217512"/>
            <a:ext cx="2808312" cy="215444"/>
          </a:xfrm>
          <a:prstGeom prst="rect">
            <a:avLst/>
          </a:prstGeom>
          <a:noFill/>
        </p:spPr>
        <p:txBody>
          <a:bodyPr wrap="square" rtlCol="0">
            <a:spAutoFit/>
          </a:bodyPr>
          <a:lstStyle/>
          <a:p>
            <a:r>
              <a:rPr lang="pl-PL" sz="800" dirty="0" smtClean="0">
                <a:latin typeface="Arial Unicode MS" panose="020B0604020202020204" pitchFamily="34" charset="-128"/>
                <a:ea typeface="Arial Unicode MS" panose="020B0604020202020204" pitchFamily="34" charset="-128"/>
                <a:cs typeface="Arial Unicode MS" panose="020B0604020202020204" pitchFamily="34" charset="-128"/>
              </a:rPr>
              <a:t>AIR CONDITIONING SOLUTION FOR YOUR FUTURE</a:t>
            </a:r>
            <a:endParaRPr lang="pl-PL" sz="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0" name="pole tekstowe 9"/>
          <p:cNvSpPr txBox="1"/>
          <p:nvPr/>
        </p:nvSpPr>
        <p:spPr>
          <a:xfrm>
            <a:off x="6228184" y="6165304"/>
            <a:ext cx="250341" cy="369332"/>
          </a:xfrm>
          <a:prstGeom prst="rect">
            <a:avLst/>
          </a:prstGeom>
          <a:noFill/>
        </p:spPr>
        <p:txBody>
          <a:bodyPr wrap="square" rtlCol="0">
            <a:spAutoFit/>
          </a:bodyPr>
          <a:lstStyle/>
          <a:p>
            <a:r>
              <a:rPr lang="pl-PL" dirty="0">
                <a:solidFill>
                  <a:srgbClr val="C7053C"/>
                </a:solidFill>
                <a:latin typeface="Arial" panose="020B0604020202020204" pitchFamily="34" charset="0"/>
                <a:cs typeface="Arial" panose="020B0604020202020204" pitchFamily="34" charset="0"/>
              </a:rPr>
              <a:t>*</a:t>
            </a:r>
            <a:endParaRPr lang="pl-PL" dirty="0"/>
          </a:p>
        </p:txBody>
      </p:sp>
      <p:graphicFrame>
        <p:nvGraphicFramePr>
          <p:cNvPr id="3" name="Diagram 2"/>
          <p:cNvGraphicFramePr/>
          <p:nvPr>
            <p:extLst>
              <p:ext uri="{D42A27DB-BD31-4B8C-83A1-F6EECF244321}">
                <p14:modId xmlns:p14="http://schemas.microsoft.com/office/powerpoint/2010/main" val="625124545"/>
              </p:ext>
            </p:extLst>
          </p:nvPr>
        </p:nvGraphicFramePr>
        <p:xfrm>
          <a:off x="5364088" y="1628800"/>
          <a:ext cx="3672408" cy="432048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6147" name="Picture 3" descr="C:\Users\MXK23\Downloads\suflidowo_instrukcja\rooftop8.png"/>
          <p:cNvPicPr>
            <a:picLocks noChangeAspect="1" noChangeArrowheads="1"/>
          </p:cNvPicPr>
          <p:nvPr/>
        </p:nvPicPr>
        <p:blipFill>
          <a:blip r:embed="rId12" cstate="print">
            <a:extLst>
              <a:ext uri="{BEBA8EAE-BF5A-486C-A8C5-ECC9F3942E4B}">
                <a14:imgProps xmlns:a14="http://schemas.microsoft.com/office/drawing/2010/main">
                  <a14:imgLayer r:embed="rId13">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179512" y="1844824"/>
            <a:ext cx="4752528" cy="1431442"/>
          </a:xfrm>
          <a:prstGeom prst="rect">
            <a:avLst/>
          </a:prstGeom>
          <a:ln/>
          <a:extLst/>
        </p:spPr>
        <p:style>
          <a:lnRef idx="3">
            <a:schemeClr val="lt1"/>
          </a:lnRef>
          <a:fillRef idx="1">
            <a:schemeClr val="dk1"/>
          </a:fillRef>
          <a:effectRef idx="1">
            <a:schemeClr val="dk1"/>
          </a:effectRef>
          <a:fontRef idx="minor">
            <a:schemeClr val="lt1"/>
          </a:fontRef>
        </p:style>
      </p:pic>
      <p:pic>
        <p:nvPicPr>
          <p:cNvPr id="6148" name="Picture 4" descr="C:\Users\MXK23\Downloads\suflidowo_instrukcja\rooftop9.png"/>
          <p:cNvPicPr>
            <a:picLocks noChangeAspect="1" noChangeArrowheads="1"/>
          </p:cNvPicPr>
          <p:nvPr/>
        </p:nvPicPr>
        <p:blipFill>
          <a:blip r:embed="rId14" cstate="print">
            <a:extLst>
              <a:ext uri="{BEBA8EAE-BF5A-486C-A8C5-ECC9F3942E4B}">
                <a14:imgProps xmlns:a14="http://schemas.microsoft.com/office/drawing/2010/main">
                  <a14:imgLayer r:embed="rId15">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144141" y="3501008"/>
            <a:ext cx="4787899" cy="1809800"/>
          </a:xfrm>
          <a:prstGeom prst="rect">
            <a:avLst/>
          </a:prstGeom>
          <a:extLst/>
        </p:spPr>
        <p:style>
          <a:lnRef idx="3">
            <a:schemeClr val="lt1"/>
          </a:lnRef>
          <a:fillRef idx="1">
            <a:schemeClr val="dk1"/>
          </a:fillRef>
          <a:effectRef idx="1">
            <a:schemeClr val="dk1"/>
          </a:effectRef>
          <a:fontRef idx="minor">
            <a:schemeClr val="lt1"/>
          </a:fontRef>
        </p:style>
      </p:pic>
      <p:sp>
        <p:nvSpPr>
          <p:cNvPr id="11" name="pole tekstowe 10"/>
          <p:cNvSpPr txBox="1"/>
          <p:nvPr/>
        </p:nvSpPr>
        <p:spPr>
          <a:xfrm>
            <a:off x="2123728" y="1052736"/>
            <a:ext cx="6624736" cy="307777"/>
          </a:xfrm>
          <a:prstGeom prst="rect">
            <a:avLst/>
          </a:prstGeom>
          <a:noFill/>
        </p:spPr>
        <p:txBody>
          <a:bodyPr wrap="square" rtlCol="0">
            <a:spAutoFit/>
          </a:bodyPr>
          <a:lstStyle/>
          <a:p>
            <a:r>
              <a:rPr lang="pl-PL" sz="1400" dirty="0"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Typowy tygodniowy harmonogram pracy urządzenia typu </a:t>
            </a:r>
            <a:r>
              <a:rPr lang="pl-PL" sz="1400" dirty="0" err="1"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rooftop</a:t>
            </a:r>
            <a:r>
              <a:rPr lang="pl-PL" sz="1400" dirty="0"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pl-PL" sz="1400" dirty="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53539479"/>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descr="C:\Users\LXV\Desktop\background_imag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04950"/>
            <a:ext cx="9144000" cy="51816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1504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Obraz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162025"/>
            <a:ext cx="9144000" cy="723359"/>
          </a:xfrm>
          <a:prstGeom prst="rect">
            <a:avLst/>
          </a:prstGeom>
        </p:spPr>
      </p:pic>
      <p:pic>
        <p:nvPicPr>
          <p:cNvPr id="5" name="Obraz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3528" y="188640"/>
            <a:ext cx="1790700" cy="809625"/>
          </a:xfrm>
          <a:prstGeom prst="rect">
            <a:avLst/>
          </a:prstGeom>
        </p:spPr>
      </p:pic>
      <p:sp>
        <p:nvSpPr>
          <p:cNvPr id="9" name="pole tekstowe 8"/>
          <p:cNvSpPr txBox="1"/>
          <p:nvPr/>
        </p:nvSpPr>
        <p:spPr>
          <a:xfrm>
            <a:off x="6354316" y="6217512"/>
            <a:ext cx="2808312" cy="215444"/>
          </a:xfrm>
          <a:prstGeom prst="rect">
            <a:avLst/>
          </a:prstGeom>
          <a:noFill/>
        </p:spPr>
        <p:txBody>
          <a:bodyPr wrap="square" rtlCol="0">
            <a:spAutoFit/>
          </a:bodyPr>
          <a:lstStyle/>
          <a:p>
            <a:r>
              <a:rPr lang="pl-PL" sz="800" dirty="0" smtClean="0">
                <a:latin typeface="Arial Unicode MS" panose="020B0604020202020204" pitchFamily="34" charset="-128"/>
                <a:ea typeface="Arial Unicode MS" panose="020B0604020202020204" pitchFamily="34" charset="-128"/>
                <a:cs typeface="Arial Unicode MS" panose="020B0604020202020204" pitchFamily="34" charset="-128"/>
              </a:rPr>
              <a:t>AIR CONDITIONING SOLUTION FOR YOUR FUTURE</a:t>
            </a:r>
            <a:endParaRPr lang="pl-PL" sz="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0" name="pole tekstowe 9"/>
          <p:cNvSpPr txBox="1"/>
          <p:nvPr/>
        </p:nvSpPr>
        <p:spPr>
          <a:xfrm>
            <a:off x="6228184" y="6165304"/>
            <a:ext cx="250341" cy="369332"/>
          </a:xfrm>
          <a:prstGeom prst="rect">
            <a:avLst/>
          </a:prstGeom>
          <a:noFill/>
        </p:spPr>
        <p:txBody>
          <a:bodyPr wrap="square" rtlCol="0">
            <a:spAutoFit/>
          </a:bodyPr>
          <a:lstStyle/>
          <a:p>
            <a:r>
              <a:rPr lang="pl-PL" dirty="0">
                <a:solidFill>
                  <a:srgbClr val="C7053C"/>
                </a:solidFill>
                <a:latin typeface="Arial" panose="020B0604020202020204" pitchFamily="34" charset="0"/>
                <a:cs typeface="Arial" panose="020B0604020202020204" pitchFamily="34" charset="0"/>
              </a:rPr>
              <a:t>*</a:t>
            </a:r>
            <a:endParaRPr lang="pl-PL" dirty="0"/>
          </a:p>
        </p:txBody>
      </p:sp>
      <p:graphicFrame>
        <p:nvGraphicFramePr>
          <p:cNvPr id="3" name="Diagram 2"/>
          <p:cNvGraphicFramePr/>
          <p:nvPr>
            <p:extLst>
              <p:ext uri="{D42A27DB-BD31-4B8C-83A1-F6EECF244321}">
                <p14:modId xmlns:p14="http://schemas.microsoft.com/office/powerpoint/2010/main" val="767508529"/>
              </p:ext>
            </p:extLst>
          </p:nvPr>
        </p:nvGraphicFramePr>
        <p:xfrm>
          <a:off x="6660232" y="1628800"/>
          <a:ext cx="2376264" cy="432048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4099" name="Picture 3" descr="C:\Users\MXK23\Downloads\suflidowo_instrukcja\screenshotadd.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3187" y="1844824"/>
            <a:ext cx="6443029" cy="2200063"/>
          </a:xfrm>
          <a:prstGeom prst="rect">
            <a:avLst/>
          </a:prstGeom>
        </p:spPr>
        <p:style>
          <a:lnRef idx="3">
            <a:schemeClr val="lt1"/>
          </a:lnRef>
          <a:fillRef idx="1">
            <a:schemeClr val="accent1"/>
          </a:fillRef>
          <a:effectRef idx="1">
            <a:schemeClr val="accent1"/>
          </a:effectRef>
          <a:fontRef idx="minor">
            <a:schemeClr val="lt1"/>
          </a:fontRef>
        </p:style>
      </p:pic>
      <p:pic>
        <p:nvPicPr>
          <p:cNvPr id="15" name="Picture 3"/>
          <p:cNvPicPr>
            <a:picLocks noChangeAspect="1" noChangeArrowheads="1"/>
          </p:cNvPicPr>
          <p:nvPr/>
        </p:nvPicPr>
        <p:blipFill>
          <a:blip r:embed="rId12">
            <a:extLst>
              <a:ext uri="{28A0092B-C50C-407E-A947-70E740481C1C}">
                <a14:useLocalDpi xmlns:a14="http://schemas.microsoft.com/office/drawing/2010/main" val="0"/>
              </a:ext>
            </a:extLst>
          </a:blip>
          <a:stretch>
            <a:fillRect/>
          </a:stretch>
        </p:blipFill>
        <p:spPr bwMode="auto">
          <a:xfrm>
            <a:off x="467544" y="4203033"/>
            <a:ext cx="1846312" cy="1746247"/>
          </a:xfrm>
          <a:prstGeom prst="ellipse">
            <a:avLst/>
          </a:prstGeom>
          <a:ln/>
        </p:spPr>
        <p:style>
          <a:lnRef idx="3">
            <a:schemeClr val="lt1"/>
          </a:lnRef>
          <a:fillRef idx="1">
            <a:schemeClr val="dk1"/>
          </a:fillRef>
          <a:effectRef idx="1">
            <a:schemeClr val="dk1"/>
          </a:effectRef>
          <a:fontRef idx="minor">
            <a:schemeClr val="lt1"/>
          </a:fontRef>
        </p:style>
      </p:pic>
      <p:pic>
        <p:nvPicPr>
          <p:cNvPr id="2051" name="Picture 3" descr="C:\Users\MXK23\Downloads\suflidowo_instrukcja\rooftop1012.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751584" y="4219683"/>
            <a:ext cx="1843658" cy="1746247"/>
          </a:xfrm>
          <a:prstGeom prst="ellipse">
            <a:avLst/>
          </a:prstGeom>
          <a:ln/>
        </p:spPr>
        <p:style>
          <a:lnRef idx="3">
            <a:schemeClr val="lt1"/>
          </a:lnRef>
          <a:fillRef idx="1">
            <a:schemeClr val="dk1"/>
          </a:fillRef>
          <a:effectRef idx="1">
            <a:schemeClr val="dk1"/>
          </a:effectRef>
          <a:fontRef idx="minor">
            <a:schemeClr val="lt1"/>
          </a:fontRef>
        </p:style>
      </p:pic>
      <p:sp>
        <p:nvSpPr>
          <p:cNvPr id="13" name="pole tekstowe 12"/>
          <p:cNvSpPr txBox="1"/>
          <p:nvPr/>
        </p:nvSpPr>
        <p:spPr>
          <a:xfrm>
            <a:off x="1691680" y="5157192"/>
            <a:ext cx="1676400" cy="1169551"/>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pl-PL" sz="1400" dirty="0" smtClean="0"/>
              <a:t>Kontrola zakresu wyświetlania (określona dana/przedział czasu)</a:t>
            </a:r>
            <a:endParaRPr lang="pl-PL" sz="1400" dirty="0"/>
          </a:p>
        </p:txBody>
      </p:sp>
      <p:sp>
        <p:nvSpPr>
          <p:cNvPr id="12" name="pole tekstowe 11"/>
          <p:cNvSpPr txBox="1"/>
          <p:nvPr/>
        </p:nvSpPr>
        <p:spPr>
          <a:xfrm>
            <a:off x="3995936" y="4530477"/>
            <a:ext cx="1872208" cy="523220"/>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pl-PL" sz="1400" dirty="0" smtClean="0"/>
              <a:t>Filtrowanie wykresów i  dowolne zestawienia</a:t>
            </a:r>
            <a:endParaRPr lang="pl-PL" sz="1400" dirty="0"/>
          </a:p>
        </p:txBody>
      </p:sp>
      <p:sp>
        <p:nvSpPr>
          <p:cNvPr id="14" name="pole tekstowe 13"/>
          <p:cNvSpPr txBox="1"/>
          <p:nvPr/>
        </p:nvSpPr>
        <p:spPr>
          <a:xfrm>
            <a:off x="2123728" y="1052736"/>
            <a:ext cx="6624736" cy="307777"/>
          </a:xfrm>
          <a:prstGeom prst="rect">
            <a:avLst/>
          </a:prstGeom>
          <a:noFill/>
        </p:spPr>
        <p:txBody>
          <a:bodyPr wrap="square" rtlCol="0">
            <a:spAutoFit/>
          </a:bodyPr>
          <a:lstStyle/>
          <a:p>
            <a:r>
              <a:rPr lang="pl-PL" sz="1400" dirty="0"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Rejestracja parametrów pracy urządzeń oraz ich wizualizacja na </a:t>
            </a:r>
            <a:r>
              <a:rPr lang="pl-PL" sz="1400" dirty="0"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trendach.</a:t>
            </a:r>
            <a:endParaRPr lang="pl-PL" sz="1400" dirty="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844337153"/>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XV\Desktop\background_imag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04950"/>
            <a:ext cx="9144000" cy="5181600"/>
          </a:xfrm>
          <a:prstGeom prst="rect">
            <a:avLst/>
          </a:prstGeom>
          <a:noFill/>
          <a:extLst>
            <a:ext uri="{909E8E84-426E-40DD-AFC4-6F175D3DCCD1}">
              <a14:hiddenFill xmlns:a14="http://schemas.microsoft.com/office/drawing/2010/main">
                <a:solidFill>
                  <a:srgbClr val="FFFFFF"/>
                </a:solidFill>
              </a14:hiddenFill>
            </a:ext>
          </a:extLst>
        </p:spPr>
      </p:pic>
      <p:pic>
        <p:nvPicPr>
          <p:cNvPr id="2" name="Obraz 1"/>
          <p:cNvPicPr>
            <a:picLocks noChangeAspect="1"/>
          </p:cNvPicPr>
          <p:nvPr/>
        </p:nvPicPr>
        <p:blipFill rotWithShape="1">
          <a:blip r:embed="rId3">
            <a:extLst>
              <a:ext uri="{28A0092B-C50C-407E-A947-70E740481C1C}">
                <a14:useLocalDpi xmlns:a14="http://schemas.microsoft.com/office/drawing/2010/main" val="0"/>
              </a:ext>
            </a:extLst>
          </a:blip>
          <a:srcRect l="18305" t="2215" r="-6846" b="-2215"/>
          <a:stretch/>
        </p:blipFill>
        <p:spPr>
          <a:xfrm>
            <a:off x="1115616" y="1503809"/>
            <a:ext cx="7488832" cy="4757611"/>
          </a:xfrm>
          <a:prstGeom prst="rect">
            <a:avLst/>
          </a:prstGeom>
        </p:spPr>
      </p:pic>
      <p:pic>
        <p:nvPicPr>
          <p:cNvPr id="5" name="Obraz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528" y="188640"/>
            <a:ext cx="1790700" cy="809625"/>
          </a:xfrm>
          <a:prstGeom prst="rect">
            <a:avLst/>
          </a:prstGeom>
        </p:spPr>
      </p:pic>
      <p:sp>
        <p:nvSpPr>
          <p:cNvPr id="9" name="pole tekstowe 8"/>
          <p:cNvSpPr txBox="1"/>
          <p:nvPr/>
        </p:nvSpPr>
        <p:spPr>
          <a:xfrm>
            <a:off x="6354316" y="6217512"/>
            <a:ext cx="2808312" cy="215444"/>
          </a:xfrm>
          <a:prstGeom prst="rect">
            <a:avLst/>
          </a:prstGeom>
          <a:noFill/>
        </p:spPr>
        <p:txBody>
          <a:bodyPr wrap="square" rtlCol="0">
            <a:spAutoFit/>
          </a:bodyPr>
          <a:lstStyle/>
          <a:p>
            <a:r>
              <a:rPr lang="pl-PL" sz="800" dirty="0" smtClean="0">
                <a:latin typeface="Arial Unicode MS" panose="020B0604020202020204" pitchFamily="34" charset="-128"/>
                <a:ea typeface="Arial Unicode MS" panose="020B0604020202020204" pitchFamily="34" charset="-128"/>
                <a:cs typeface="Arial Unicode MS" panose="020B0604020202020204" pitchFamily="34" charset="-128"/>
              </a:rPr>
              <a:t>AIR CONDITIONING SOLUTION FOR YOUR FUTURE</a:t>
            </a:r>
            <a:endParaRPr lang="pl-PL" sz="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0" name="pole tekstowe 9"/>
          <p:cNvSpPr txBox="1"/>
          <p:nvPr/>
        </p:nvSpPr>
        <p:spPr>
          <a:xfrm>
            <a:off x="6228184" y="6165304"/>
            <a:ext cx="250341" cy="369332"/>
          </a:xfrm>
          <a:prstGeom prst="rect">
            <a:avLst/>
          </a:prstGeom>
          <a:noFill/>
        </p:spPr>
        <p:txBody>
          <a:bodyPr wrap="square" rtlCol="0">
            <a:spAutoFit/>
          </a:bodyPr>
          <a:lstStyle/>
          <a:p>
            <a:r>
              <a:rPr lang="pl-PL" dirty="0">
                <a:solidFill>
                  <a:srgbClr val="C7053C"/>
                </a:solidFill>
                <a:latin typeface="Arial" panose="020B0604020202020204" pitchFamily="34" charset="0"/>
                <a:cs typeface="Arial" panose="020B0604020202020204" pitchFamily="34" charset="0"/>
              </a:rPr>
              <a:t>*</a:t>
            </a:r>
            <a:endParaRPr lang="pl-PL" dirty="0"/>
          </a:p>
        </p:txBody>
      </p:sp>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1504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Obraz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6162025"/>
            <a:ext cx="9144000" cy="723359"/>
          </a:xfrm>
          <a:prstGeom prst="rect">
            <a:avLst/>
          </a:prstGeom>
        </p:spPr>
      </p:pic>
      <p:sp>
        <p:nvSpPr>
          <p:cNvPr id="11" name="pole tekstowe 10"/>
          <p:cNvSpPr txBox="1"/>
          <p:nvPr/>
        </p:nvSpPr>
        <p:spPr>
          <a:xfrm>
            <a:off x="6166879" y="3634085"/>
            <a:ext cx="2376264" cy="923330"/>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r>
              <a:rPr lang="pl-PL" dirty="0" smtClean="0"/>
              <a:t>Historia alarmów z możliwością filtracji wg typu lub czasu</a:t>
            </a:r>
            <a:endParaRPr lang="pl-PL" dirty="0"/>
          </a:p>
        </p:txBody>
      </p:sp>
      <p:sp>
        <p:nvSpPr>
          <p:cNvPr id="12" name="pole tekstowe 11"/>
          <p:cNvSpPr txBox="1"/>
          <p:nvPr/>
        </p:nvSpPr>
        <p:spPr>
          <a:xfrm>
            <a:off x="6308638" y="6175692"/>
            <a:ext cx="2808312" cy="215444"/>
          </a:xfrm>
          <a:prstGeom prst="rect">
            <a:avLst/>
          </a:prstGeom>
          <a:noFill/>
        </p:spPr>
        <p:txBody>
          <a:bodyPr wrap="square" rtlCol="0">
            <a:spAutoFit/>
          </a:bodyPr>
          <a:lstStyle/>
          <a:p>
            <a:r>
              <a:rPr lang="pl-PL" sz="800" dirty="0" smtClean="0">
                <a:latin typeface="Arial Unicode MS" panose="020B0604020202020204" pitchFamily="34" charset="-128"/>
                <a:ea typeface="Arial Unicode MS" panose="020B0604020202020204" pitchFamily="34" charset="-128"/>
                <a:cs typeface="Arial Unicode MS" panose="020B0604020202020204" pitchFamily="34" charset="-128"/>
              </a:rPr>
              <a:t>AIR CONDITIONING SOLUTION FOR YOUR FUTURE</a:t>
            </a:r>
            <a:endParaRPr lang="pl-PL" sz="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3" name="pole tekstowe 12"/>
          <p:cNvSpPr txBox="1"/>
          <p:nvPr/>
        </p:nvSpPr>
        <p:spPr>
          <a:xfrm>
            <a:off x="6182506" y="6123484"/>
            <a:ext cx="250341" cy="369332"/>
          </a:xfrm>
          <a:prstGeom prst="rect">
            <a:avLst/>
          </a:prstGeom>
          <a:noFill/>
        </p:spPr>
        <p:txBody>
          <a:bodyPr wrap="square" rtlCol="0">
            <a:spAutoFit/>
          </a:bodyPr>
          <a:lstStyle/>
          <a:p>
            <a:r>
              <a:rPr lang="pl-PL" dirty="0">
                <a:solidFill>
                  <a:srgbClr val="C7053C"/>
                </a:solidFill>
                <a:latin typeface="Arial" panose="020B0604020202020204" pitchFamily="34" charset="0"/>
                <a:cs typeface="Arial" panose="020B0604020202020204" pitchFamily="34" charset="0"/>
              </a:rPr>
              <a:t>*</a:t>
            </a:r>
            <a:endParaRPr lang="pl-PL" dirty="0"/>
          </a:p>
        </p:txBody>
      </p:sp>
      <p:pic>
        <p:nvPicPr>
          <p:cNvPr id="14" name="Obraz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528" y="188640"/>
            <a:ext cx="1790700" cy="809625"/>
          </a:xfrm>
          <a:prstGeom prst="rect">
            <a:avLst/>
          </a:prstGeom>
        </p:spPr>
      </p:pic>
      <p:sp>
        <p:nvSpPr>
          <p:cNvPr id="15" name="pole tekstowe 14"/>
          <p:cNvSpPr txBox="1"/>
          <p:nvPr/>
        </p:nvSpPr>
        <p:spPr>
          <a:xfrm>
            <a:off x="2123728" y="1052736"/>
            <a:ext cx="6624736" cy="307777"/>
          </a:xfrm>
          <a:prstGeom prst="rect">
            <a:avLst/>
          </a:prstGeom>
          <a:noFill/>
        </p:spPr>
        <p:txBody>
          <a:bodyPr wrap="square" rtlCol="0">
            <a:spAutoFit/>
          </a:bodyPr>
          <a:lstStyle/>
          <a:p>
            <a:r>
              <a:rPr lang="pl-PL" sz="1400" dirty="0"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Odczyt alarmów aktywnych i </a:t>
            </a:r>
            <a:r>
              <a:rPr lang="pl-PL" sz="1400" dirty="0"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historycznych.</a:t>
            </a:r>
            <a:endParaRPr lang="pl-PL" sz="1400" dirty="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95563124"/>
      </p:ext>
    </p:extLst>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XV\Desktop\background_imag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04800"/>
            <a:ext cx="9144000" cy="5181600"/>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style>
          <a:lnRef idx="3">
            <a:schemeClr val="lt1"/>
          </a:lnRef>
          <a:fillRef idx="1">
            <a:schemeClr val="dk1"/>
          </a:fillRef>
          <a:effectRef idx="1">
            <a:schemeClr val="dk1"/>
          </a:effectRef>
          <a:fontRef idx="minor">
            <a:schemeClr val="lt1"/>
          </a:fontRef>
        </p:style>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1504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Obraz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162025"/>
            <a:ext cx="9144000" cy="723359"/>
          </a:xfrm>
          <a:prstGeom prst="rect">
            <a:avLst/>
          </a:prstGeom>
        </p:spPr>
      </p:pic>
      <p:pic>
        <p:nvPicPr>
          <p:cNvPr id="5" name="Obraz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3528" y="188640"/>
            <a:ext cx="1790700" cy="809625"/>
          </a:xfrm>
          <a:prstGeom prst="rect">
            <a:avLst/>
          </a:prstGeom>
        </p:spPr>
      </p:pic>
      <p:sp>
        <p:nvSpPr>
          <p:cNvPr id="9" name="pole tekstowe 8"/>
          <p:cNvSpPr txBox="1"/>
          <p:nvPr/>
        </p:nvSpPr>
        <p:spPr>
          <a:xfrm>
            <a:off x="6354316" y="6217512"/>
            <a:ext cx="2808312" cy="215444"/>
          </a:xfrm>
          <a:prstGeom prst="rect">
            <a:avLst/>
          </a:prstGeom>
          <a:noFill/>
        </p:spPr>
        <p:txBody>
          <a:bodyPr wrap="square" rtlCol="0">
            <a:spAutoFit/>
          </a:bodyPr>
          <a:lstStyle/>
          <a:p>
            <a:r>
              <a:rPr lang="pl-PL" sz="800" dirty="0" smtClean="0">
                <a:latin typeface="Arial Unicode MS" panose="020B0604020202020204" pitchFamily="34" charset="-128"/>
                <a:ea typeface="Arial Unicode MS" panose="020B0604020202020204" pitchFamily="34" charset="-128"/>
                <a:cs typeface="Arial Unicode MS" panose="020B0604020202020204" pitchFamily="34" charset="-128"/>
              </a:rPr>
              <a:t>AIR CONDITIONING SOLUTION FOR YOUR FUTURE</a:t>
            </a:r>
            <a:endParaRPr lang="pl-PL" sz="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0" name="pole tekstowe 9"/>
          <p:cNvSpPr txBox="1"/>
          <p:nvPr/>
        </p:nvSpPr>
        <p:spPr>
          <a:xfrm>
            <a:off x="6228184" y="6165304"/>
            <a:ext cx="250341" cy="369332"/>
          </a:xfrm>
          <a:prstGeom prst="rect">
            <a:avLst/>
          </a:prstGeom>
          <a:noFill/>
        </p:spPr>
        <p:txBody>
          <a:bodyPr wrap="square" rtlCol="0">
            <a:spAutoFit/>
          </a:bodyPr>
          <a:lstStyle/>
          <a:p>
            <a:r>
              <a:rPr lang="pl-PL" dirty="0">
                <a:solidFill>
                  <a:srgbClr val="C7053C"/>
                </a:solidFill>
                <a:latin typeface="Arial" panose="020B0604020202020204" pitchFamily="34" charset="0"/>
                <a:cs typeface="Arial" panose="020B0604020202020204" pitchFamily="34" charset="0"/>
              </a:rPr>
              <a:t>*</a:t>
            </a:r>
            <a:endParaRPr lang="pl-PL" dirty="0"/>
          </a:p>
        </p:txBody>
      </p:sp>
      <p:graphicFrame>
        <p:nvGraphicFramePr>
          <p:cNvPr id="3" name="Diagram 2"/>
          <p:cNvGraphicFramePr/>
          <p:nvPr>
            <p:extLst>
              <p:ext uri="{D42A27DB-BD31-4B8C-83A1-F6EECF244321}">
                <p14:modId xmlns:p14="http://schemas.microsoft.com/office/powerpoint/2010/main" val="2660691972"/>
              </p:ext>
            </p:extLst>
          </p:nvPr>
        </p:nvGraphicFramePr>
        <p:xfrm>
          <a:off x="6660232" y="1628800"/>
          <a:ext cx="2376264" cy="432048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3074" name="Picture 2" descr="C:\Users\MXK23\Downloads\suflidowo_instrukcja\screenshot3334.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5259" y="2705497"/>
            <a:ext cx="6408712" cy="879391"/>
          </a:xfrm>
          <a:prstGeom prst="rect">
            <a:avLst/>
          </a:prstGeom>
        </p:spPr>
        <p:style>
          <a:lnRef idx="3">
            <a:schemeClr val="lt1"/>
          </a:lnRef>
          <a:fillRef idx="1">
            <a:schemeClr val="dk1"/>
          </a:fillRef>
          <a:effectRef idx="1">
            <a:schemeClr val="dk1"/>
          </a:effectRef>
          <a:fontRef idx="minor">
            <a:schemeClr val="lt1"/>
          </a:fontRef>
        </p:style>
      </p:pic>
      <p:sp>
        <p:nvSpPr>
          <p:cNvPr id="14" name="pole tekstowe 13"/>
          <p:cNvSpPr txBox="1"/>
          <p:nvPr/>
        </p:nvSpPr>
        <p:spPr>
          <a:xfrm>
            <a:off x="467544" y="3895203"/>
            <a:ext cx="2105348" cy="307777"/>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pPr algn="r"/>
            <a:r>
              <a:rPr lang="pl-PL" sz="1400" dirty="0" smtClean="0"/>
              <a:t>POCZĄTEK ALARMU</a:t>
            </a:r>
            <a:endParaRPr lang="pl-PL" sz="1400" dirty="0"/>
          </a:p>
        </p:txBody>
      </p:sp>
      <p:pic>
        <p:nvPicPr>
          <p:cNvPr id="8194" name="Picture 2" descr="C:\Users\MXK23\Downloads\suflidowo_instrukcja\up.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73808" y="3968130"/>
            <a:ext cx="342900" cy="161925"/>
          </a:xfrm>
          <a:prstGeom prst="rect">
            <a:avLst/>
          </a:prstGeom>
          <a:noFill/>
          <a:extLst>
            <a:ext uri="{909E8E84-426E-40DD-AFC4-6F175D3DCCD1}">
              <a14:hiddenFill xmlns:a14="http://schemas.microsoft.com/office/drawing/2010/main">
                <a:solidFill>
                  <a:srgbClr val="FFFFFF"/>
                </a:solidFill>
              </a14:hiddenFill>
            </a:ext>
          </a:extLst>
        </p:spPr>
      </p:pic>
      <p:sp>
        <p:nvSpPr>
          <p:cNvPr id="15" name="pole tekstowe 14"/>
          <p:cNvSpPr txBox="1"/>
          <p:nvPr/>
        </p:nvSpPr>
        <p:spPr>
          <a:xfrm>
            <a:off x="467544" y="4293096"/>
            <a:ext cx="2105347" cy="307777"/>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pPr algn="r"/>
            <a:r>
              <a:rPr lang="pl-PL" sz="1400" dirty="0" smtClean="0"/>
              <a:t>KONIEC ALARMU</a:t>
            </a:r>
            <a:endParaRPr lang="pl-PL" sz="1400" dirty="0"/>
          </a:p>
        </p:txBody>
      </p:sp>
      <p:pic>
        <p:nvPicPr>
          <p:cNvPr id="8195" name="Picture 3" descr="C:\Users\MXK23\Downloads\suflidowo_instrukcja\down.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73808" y="4419203"/>
            <a:ext cx="342900" cy="161925"/>
          </a:xfrm>
          <a:prstGeom prst="rect">
            <a:avLst/>
          </a:prstGeom>
          <a:noFill/>
          <a:extLst>
            <a:ext uri="{909E8E84-426E-40DD-AFC4-6F175D3DCCD1}">
              <a14:hiddenFill xmlns:a14="http://schemas.microsoft.com/office/drawing/2010/main">
                <a:solidFill>
                  <a:srgbClr val="FFFFFF"/>
                </a:solidFill>
              </a14:hiddenFill>
            </a:ext>
          </a:extLst>
        </p:spPr>
      </p:pic>
      <p:sp>
        <p:nvSpPr>
          <p:cNvPr id="16" name="pole tekstowe 15"/>
          <p:cNvSpPr txBox="1"/>
          <p:nvPr/>
        </p:nvSpPr>
        <p:spPr>
          <a:xfrm>
            <a:off x="3990963" y="3896458"/>
            <a:ext cx="2525253" cy="307777"/>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pPr algn="r"/>
            <a:r>
              <a:rPr lang="pl-PL" sz="1400" dirty="0" smtClean="0"/>
              <a:t>ALARM</a:t>
            </a:r>
            <a:endParaRPr lang="pl-PL" sz="1400" dirty="0"/>
          </a:p>
        </p:txBody>
      </p:sp>
      <p:pic>
        <p:nvPicPr>
          <p:cNvPr id="8197" name="Picture 5" descr="C:\Users\MXK23\Downloads\suflidowo_instrukcja\al.pn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139952" y="3976956"/>
            <a:ext cx="466725" cy="161925"/>
          </a:xfrm>
          <a:prstGeom prst="rect">
            <a:avLst/>
          </a:prstGeom>
          <a:noFill/>
          <a:extLst>
            <a:ext uri="{909E8E84-426E-40DD-AFC4-6F175D3DCCD1}">
              <a14:hiddenFill xmlns:a14="http://schemas.microsoft.com/office/drawing/2010/main">
                <a:solidFill>
                  <a:srgbClr val="FFFFFF"/>
                </a:solidFill>
              </a14:hiddenFill>
            </a:ext>
          </a:extLst>
        </p:spPr>
      </p:pic>
      <p:sp>
        <p:nvSpPr>
          <p:cNvPr id="17" name="pole tekstowe 16"/>
          <p:cNvSpPr txBox="1"/>
          <p:nvPr/>
        </p:nvSpPr>
        <p:spPr>
          <a:xfrm>
            <a:off x="3991732" y="4293096"/>
            <a:ext cx="2524484" cy="307777"/>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pPr algn="r"/>
            <a:r>
              <a:rPr lang="pl-PL" sz="1400" dirty="0" smtClean="0"/>
              <a:t>BŁĄD KOMUNIKACJI</a:t>
            </a:r>
            <a:endParaRPr lang="pl-PL" sz="1400" dirty="0"/>
          </a:p>
        </p:txBody>
      </p:sp>
      <p:pic>
        <p:nvPicPr>
          <p:cNvPr id="8196" name="Picture 4" descr="C:\Users\MXK23\Downloads\suflidowo_instrukcja\com.pn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144714" y="4392141"/>
            <a:ext cx="457200" cy="161925"/>
          </a:xfrm>
          <a:prstGeom prst="rect">
            <a:avLst/>
          </a:prstGeom>
          <a:noFill/>
          <a:extLst>
            <a:ext uri="{909E8E84-426E-40DD-AFC4-6F175D3DCCD1}">
              <a14:hiddenFill xmlns:a14="http://schemas.microsoft.com/office/drawing/2010/main">
                <a:solidFill>
                  <a:srgbClr val="FFFFFF"/>
                </a:solidFill>
              </a14:hiddenFill>
            </a:ext>
          </a:extLst>
        </p:spPr>
      </p:pic>
      <p:sp>
        <p:nvSpPr>
          <p:cNvPr id="18" name="pole tekstowe 17"/>
          <p:cNvSpPr txBox="1"/>
          <p:nvPr/>
        </p:nvSpPr>
        <p:spPr>
          <a:xfrm>
            <a:off x="2123728" y="1052736"/>
            <a:ext cx="6624736" cy="307777"/>
          </a:xfrm>
          <a:prstGeom prst="rect">
            <a:avLst/>
          </a:prstGeom>
          <a:noFill/>
        </p:spPr>
        <p:txBody>
          <a:bodyPr wrap="square" rtlCol="0">
            <a:spAutoFit/>
          </a:bodyPr>
          <a:lstStyle/>
          <a:p>
            <a:r>
              <a:rPr lang="pl-PL" sz="1400" dirty="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Odczyt alarmów aktywnych i </a:t>
            </a:r>
            <a:r>
              <a:rPr lang="pl-PL" sz="1400" dirty="0"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historycznych.</a:t>
            </a:r>
            <a:endParaRPr lang="pl-PL" sz="1400" dirty="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29699665"/>
      </p:ext>
    </p:extLst>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XV\Desktop\background_image.pn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0" y="1504950"/>
            <a:ext cx="9144000" cy="51816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504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Obraz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162025"/>
            <a:ext cx="9144000" cy="723359"/>
          </a:xfrm>
          <a:prstGeom prst="rect">
            <a:avLst/>
          </a:prstGeom>
        </p:spPr>
      </p:pic>
      <p:pic>
        <p:nvPicPr>
          <p:cNvPr id="5" name="Obraz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3528" y="188640"/>
            <a:ext cx="1790700" cy="809625"/>
          </a:xfrm>
          <a:prstGeom prst="rect">
            <a:avLst/>
          </a:prstGeom>
        </p:spPr>
      </p:pic>
      <p:sp>
        <p:nvSpPr>
          <p:cNvPr id="9" name="pole tekstowe 8"/>
          <p:cNvSpPr txBox="1"/>
          <p:nvPr/>
        </p:nvSpPr>
        <p:spPr>
          <a:xfrm>
            <a:off x="6354316" y="6217512"/>
            <a:ext cx="2808312" cy="215444"/>
          </a:xfrm>
          <a:prstGeom prst="rect">
            <a:avLst/>
          </a:prstGeom>
          <a:noFill/>
        </p:spPr>
        <p:txBody>
          <a:bodyPr wrap="square" rtlCol="0">
            <a:spAutoFit/>
          </a:bodyPr>
          <a:lstStyle/>
          <a:p>
            <a:r>
              <a:rPr lang="pl-PL" sz="800" dirty="0" smtClean="0">
                <a:latin typeface="Arial Unicode MS" panose="020B0604020202020204" pitchFamily="34" charset="-128"/>
                <a:ea typeface="Arial Unicode MS" panose="020B0604020202020204" pitchFamily="34" charset="-128"/>
                <a:cs typeface="Arial Unicode MS" panose="020B0604020202020204" pitchFamily="34" charset="-128"/>
              </a:rPr>
              <a:t>AIR CONDITIONING SOLUTION FOR YOUR FUTURE</a:t>
            </a:r>
            <a:endParaRPr lang="pl-PL" sz="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0" name="pole tekstowe 9"/>
          <p:cNvSpPr txBox="1"/>
          <p:nvPr/>
        </p:nvSpPr>
        <p:spPr>
          <a:xfrm>
            <a:off x="6228184" y="6165304"/>
            <a:ext cx="250341" cy="369332"/>
          </a:xfrm>
          <a:prstGeom prst="rect">
            <a:avLst/>
          </a:prstGeom>
          <a:noFill/>
        </p:spPr>
        <p:txBody>
          <a:bodyPr wrap="square" rtlCol="0">
            <a:spAutoFit/>
          </a:bodyPr>
          <a:lstStyle/>
          <a:p>
            <a:r>
              <a:rPr lang="pl-PL" dirty="0">
                <a:solidFill>
                  <a:srgbClr val="C7053C"/>
                </a:solidFill>
                <a:latin typeface="Arial" panose="020B0604020202020204" pitchFamily="34" charset="0"/>
                <a:cs typeface="Arial" panose="020B0604020202020204" pitchFamily="34" charset="0"/>
              </a:rPr>
              <a:t>*</a:t>
            </a:r>
            <a:endParaRPr lang="pl-PL" dirty="0"/>
          </a:p>
        </p:txBody>
      </p:sp>
      <p:sp>
        <p:nvSpPr>
          <p:cNvPr id="11" name="pole tekstowe 10"/>
          <p:cNvSpPr txBox="1"/>
          <p:nvPr/>
        </p:nvSpPr>
        <p:spPr>
          <a:xfrm>
            <a:off x="179512" y="2060848"/>
            <a:ext cx="8712968" cy="3600986"/>
          </a:xfrm>
          <a:prstGeom prst="rect">
            <a:avLst/>
          </a:prstGeom>
          <a:noFill/>
        </p:spPr>
        <p:txBody>
          <a:bodyPr wrap="square" rtlCol="0">
            <a:spAutoFit/>
          </a:bodyPr>
          <a:lstStyle/>
          <a:p>
            <a:r>
              <a:rPr lang="pl-PL" dirty="0" smtClean="0">
                <a:solidFill>
                  <a:schemeClr val="bg1"/>
                </a:solidFill>
                <a:effectLst>
                  <a:outerShdw blurRad="38100" dist="38100" dir="2700000" algn="tl">
                    <a:srgbClr val="000000">
                      <a:alpha val="43137"/>
                    </a:srgbClr>
                  </a:outerShdw>
                </a:effectLst>
              </a:rPr>
              <a:t>Oprócz podglądu stanu pracy jednostek HVAC system Lennox </a:t>
            </a:r>
            <a:r>
              <a:rPr lang="pl-PL" dirty="0" err="1" smtClean="0">
                <a:solidFill>
                  <a:schemeClr val="bg1"/>
                </a:solidFill>
                <a:effectLst>
                  <a:outerShdw blurRad="38100" dist="38100" dir="2700000" algn="tl">
                    <a:srgbClr val="000000">
                      <a:alpha val="43137"/>
                    </a:srgbClr>
                  </a:outerShdw>
                </a:effectLst>
              </a:rPr>
              <a:t>Vision</a:t>
            </a:r>
            <a:r>
              <a:rPr lang="pl-PL" dirty="0" smtClean="0">
                <a:solidFill>
                  <a:schemeClr val="bg1"/>
                </a:solidFill>
                <a:effectLst>
                  <a:outerShdw blurRad="38100" dist="38100" dir="2700000" algn="tl">
                    <a:srgbClr val="000000">
                      <a:alpha val="43137"/>
                    </a:srgbClr>
                  </a:outerShdw>
                </a:effectLst>
              </a:rPr>
              <a:t> umożliwia monitorowanie/ sterowanie innych </a:t>
            </a:r>
            <a:r>
              <a:rPr lang="pl-PL" dirty="0" smtClean="0">
                <a:solidFill>
                  <a:schemeClr val="bg1"/>
                </a:solidFill>
                <a:effectLst>
                  <a:outerShdw blurRad="38100" dist="38100" dir="2700000" algn="tl">
                    <a:srgbClr val="000000">
                      <a:alpha val="43137"/>
                    </a:srgbClr>
                  </a:outerShdw>
                </a:effectLst>
              </a:rPr>
              <a:t>układów takich jak:</a:t>
            </a:r>
            <a:endParaRPr lang="pl-PL" dirty="0" smtClean="0">
              <a:solidFill>
                <a:schemeClr val="bg1"/>
              </a:solidFill>
              <a:effectLst>
                <a:outerShdw blurRad="38100" dist="38100" dir="2700000" algn="tl">
                  <a:srgbClr val="000000">
                    <a:alpha val="43137"/>
                  </a:srgbClr>
                </a:outerShdw>
              </a:effectLst>
            </a:endParaRPr>
          </a:p>
          <a:p>
            <a:endParaRPr lang="pl-PL" dirty="0" smtClean="0">
              <a:solidFill>
                <a:schemeClr val="bg1"/>
              </a:solidFill>
              <a:effectLst>
                <a:outerShdw blurRad="38100" dist="38100" dir="2700000" algn="tl">
                  <a:srgbClr val="000000">
                    <a:alpha val="43137"/>
                  </a:srgbClr>
                </a:outerShdw>
              </a:effectLst>
            </a:endParaRPr>
          </a:p>
          <a:p>
            <a:pPr marL="342900" indent="-342900">
              <a:buFont typeface="Arial" panose="020B0604020202020204" pitchFamily="34" charset="0"/>
              <a:buChar char="•"/>
            </a:pPr>
            <a:r>
              <a:rPr lang="pl-PL" sz="2000" dirty="0" smtClean="0">
                <a:solidFill>
                  <a:schemeClr val="bg1"/>
                </a:solidFill>
                <a:effectLst>
                  <a:outerShdw blurRad="38100" dist="38100" dir="2700000" algn="tl">
                    <a:srgbClr val="000000">
                      <a:alpha val="43137"/>
                    </a:srgbClr>
                  </a:outerShdw>
                </a:effectLst>
              </a:rPr>
              <a:t>kurtyny </a:t>
            </a:r>
            <a:r>
              <a:rPr lang="pl-PL" sz="2000" dirty="0" smtClean="0">
                <a:solidFill>
                  <a:schemeClr val="bg1"/>
                </a:solidFill>
                <a:effectLst>
                  <a:outerShdw blurRad="38100" dist="38100" dir="2700000" algn="tl">
                    <a:srgbClr val="000000">
                      <a:alpha val="43137"/>
                    </a:srgbClr>
                  </a:outerShdw>
                </a:effectLst>
              </a:rPr>
              <a:t>powietrzne</a:t>
            </a:r>
          </a:p>
          <a:p>
            <a:pPr marL="342900" indent="-342900">
              <a:buFont typeface="Arial" panose="020B0604020202020204" pitchFamily="34" charset="0"/>
              <a:buChar char="•"/>
            </a:pPr>
            <a:r>
              <a:rPr lang="pl-PL" sz="2000" dirty="0" smtClean="0">
                <a:solidFill>
                  <a:schemeClr val="bg1"/>
                </a:solidFill>
                <a:effectLst>
                  <a:outerShdw blurRad="38100" dist="38100" dir="2700000" algn="tl">
                    <a:srgbClr val="000000">
                      <a:alpha val="43137"/>
                    </a:srgbClr>
                  </a:outerShdw>
                </a:effectLst>
              </a:rPr>
              <a:t>liczniki </a:t>
            </a:r>
            <a:r>
              <a:rPr lang="pl-PL" sz="2000" dirty="0" smtClean="0">
                <a:solidFill>
                  <a:schemeClr val="bg1"/>
                </a:solidFill>
                <a:effectLst>
                  <a:outerShdw blurRad="38100" dist="38100" dir="2700000" algn="tl">
                    <a:srgbClr val="000000">
                      <a:alpha val="43137"/>
                    </a:srgbClr>
                  </a:outerShdw>
                </a:effectLst>
              </a:rPr>
              <a:t>energii, ciepła, </a:t>
            </a:r>
            <a:r>
              <a:rPr lang="pl-PL" sz="2000" dirty="0" smtClean="0">
                <a:solidFill>
                  <a:schemeClr val="bg1"/>
                </a:solidFill>
                <a:effectLst>
                  <a:outerShdw blurRad="38100" dist="38100" dir="2700000" algn="tl">
                    <a:srgbClr val="000000">
                      <a:alpha val="43137"/>
                    </a:srgbClr>
                  </a:outerShdw>
                </a:effectLst>
              </a:rPr>
              <a:t>wody, analizatory sieci (protokół M-Bus/</a:t>
            </a:r>
            <a:r>
              <a:rPr lang="pl-PL" sz="2000" dirty="0" err="1" smtClean="0">
                <a:solidFill>
                  <a:schemeClr val="bg1"/>
                </a:solidFill>
                <a:effectLst>
                  <a:outerShdw blurRad="38100" dist="38100" dir="2700000" algn="tl">
                    <a:srgbClr val="000000">
                      <a:alpha val="43137"/>
                    </a:srgbClr>
                  </a:outerShdw>
                </a:effectLst>
              </a:rPr>
              <a:t>Modbus</a:t>
            </a:r>
            <a:r>
              <a:rPr lang="pl-PL" sz="2000" dirty="0" smtClean="0">
                <a:solidFill>
                  <a:schemeClr val="bg1"/>
                </a:solidFill>
                <a:effectLst>
                  <a:outerShdw blurRad="38100" dist="38100" dir="2700000" algn="tl">
                    <a:srgbClr val="000000">
                      <a:alpha val="43137"/>
                    </a:srgbClr>
                  </a:outerShdw>
                </a:effectLst>
              </a:rPr>
              <a:t>)</a:t>
            </a:r>
            <a:endParaRPr lang="pl-PL" sz="2000" dirty="0" smtClean="0">
              <a:solidFill>
                <a:schemeClr val="bg1"/>
              </a:solidFill>
              <a:effectLst>
                <a:outerShdw blurRad="38100" dist="38100" dir="2700000" algn="tl">
                  <a:srgbClr val="000000">
                    <a:alpha val="43137"/>
                  </a:srgbClr>
                </a:outerShdw>
              </a:effectLst>
            </a:endParaRPr>
          </a:p>
          <a:p>
            <a:pPr marL="342900" indent="-342900">
              <a:buFont typeface="Arial" panose="020B0604020202020204" pitchFamily="34" charset="0"/>
              <a:buChar char="•"/>
            </a:pPr>
            <a:r>
              <a:rPr lang="pl-PL" sz="2000" dirty="0" smtClean="0">
                <a:solidFill>
                  <a:schemeClr val="bg1"/>
                </a:solidFill>
                <a:effectLst>
                  <a:outerShdw blurRad="38100" dist="38100" dir="2700000" algn="tl">
                    <a:srgbClr val="000000">
                      <a:alpha val="43137"/>
                    </a:srgbClr>
                  </a:outerShdw>
                </a:effectLst>
              </a:rPr>
              <a:t>instalacje </a:t>
            </a:r>
            <a:r>
              <a:rPr lang="pl-PL" sz="2000" dirty="0" smtClean="0">
                <a:solidFill>
                  <a:schemeClr val="bg1"/>
                </a:solidFill>
                <a:effectLst>
                  <a:outerShdw blurRad="38100" dist="38100" dir="2700000" algn="tl">
                    <a:srgbClr val="000000">
                      <a:alpha val="43137"/>
                    </a:srgbClr>
                  </a:outerShdw>
                </a:effectLst>
              </a:rPr>
              <a:t>hydrauliczno-elektryczne maszynowni</a:t>
            </a:r>
          </a:p>
          <a:p>
            <a:pPr marL="342900" indent="-342900">
              <a:buFont typeface="Arial" panose="020B0604020202020204" pitchFamily="34" charset="0"/>
              <a:buChar char="•"/>
            </a:pPr>
            <a:r>
              <a:rPr lang="pl-PL" sz="2000" dirty="0" smtClean="0">
                <a:solidFill>
                  <a:schemeClr val="bg1"/>
                </a:solidFill>
                <a:effectLst>
                  <a:outerShdw blurRad="38100" dist="38100" dir="2700000" algn="tl">
                    <a:srgbClr val="000000">
                      <a:alpha val="43137"/>
                    </a:srgbClr>
                  </a:outerShdw>
                </a:effectLst>
              </a:rPr>
              <a:t>pompownie/separatory</a:t>
            </a:r>
            <a:endParaRPr lang="pl-PL" sz="2000" dirty="0" smtClean="0">
              <a:solidFill>
                <a:schemeClr val="bg1"/>
              </a:solidFill>
              <a:effectLst>
                <a:outerShdw blurRad="38100" dist="38100" dir="2700000" algn="tl">
                  <a:srgbClr val="000000">
                    <a:alpha val="43137"/>
                  </a:srgbClr>
                </a:outerShdw>
              </a:effectLst>
            </a:endParaRPr>
          </a:p>
          <a:p>
            <a:pPr marL="342900" indent="-342900">
              <a:buFont typeface="Arial" panose="020B0604020202020204" pitchFamily="34" charset="0"/>
              <a:buChar char="•"/>
            </a:pPr>
            <a:r>
              <a:rPr lang="pl-PL" sz="2000" dirty="0" smtClean="0">
                <a:solidFill>
                  <a:schemeClr val="bg1"/>
                </a:solidFill>
                <a:effectLst>
                  <a:outerShdw blurRad="38100" dist="38100" dir="2700000" algn="tl">
                    <a:srgbClr val="000000">
                      <a:alpha val="43137"/>
                    </a:srgbClr>
                  </a:outerShdw>
                </a:effectLst>
              </a:rPr>
              <a:t>klapy/tryskacze</a:t>
            </a:r>
            <a:endParaRPr lang="pl-PL" sz="2000" dirty="0" smtClean="0">
              <a:solidFill>
                <a:schemeClr val="bg1"/>
              </a:solidFill>
              <a:effectLst>
                <a:outerShdw blurRad="38100" dist="38100" dir="2700000" algn="tl">
                  <a:srgbClr val="000000">
                    <a:alpha val="43137"/>
                  </a:srgbClr>
                </a:outerShdw>
              </a:effectLst>
            </a:endParaRPr>
          </a:p>
          <a:p>
            <a:pPr marL="342900" indent="-342900">
              <a:buFont typeface="Arial" panose="020B0604020202020204" pitchFamily="34" charset="0"/>
              <a:buChar char="•"/>
            </a:pPr>
            <a:r>
              <a:rPr lang="pl-PL" sz="2000" dirty="0" smtClean="0">
                <a:solidFill>
                  <a:schemeClr val="bg1"/>
                </a:solidFill>
                <a:effectLst>
                  <a:outerShdw blurRad="38100" dist="38100" dir="2700000" algn="tl">
                    <a:srgbClr val="000000">
                      <a:alpha val="43137"/>
                    </a:srgbClr>
                  </a:outerShdw>
                </a:effectLst>
              </a:rPr>
              <a:t>oświetlenie</a:t>
            </a:r>
            <a:endParaRPr lang="pl-PL" sz="2000" dirty="0" smtClean="0">
              <a:solidFill>
                <a:schemeClr val="bg1"/>
              </a:solidFill>
              <a:effectLst>
                <a:outerShdw blurRad="38100" dist="38100" dir="2700000" algn="tl">
                  <a:srgbClr val="000000">
                    <a:alpha val="43137"/>
                  </a:srgbClr>
                </a:outerShdw>
              </a:effectLst>
            </a:endParaRPr>
          </a:p>
          <a:p>
            <a:endParaRPr lang="pl-PL" dirty="0" smtClean="0">
              <a:solidFill>
                <a:schemeClr val="bg1"/>
              </a:solidFill>
              <a:effectLst>
                <a:outerShdw blurRad="38100" dist="38100" dir="2700000" algn="tl">
                  <a:srgbClr val="000000">
                    <a:alpha val="43137"/>
                  </a:srgbClr>
                </a:outerShdw>
              </a:effectLst>
            </a:endParaRPr>
          </a:p>
          <a:p>
            <a:r>
              <a:rPr lang="pl-PL" dirty="0" smtClean="0">
                <a:solidFill>
                  <a:schemeClr val="bg1"/>
                </a:solidFill>
                <a:effectLst>
                  <a:outerShdw blurRad="38100" dist="38100" dir="2700000" algn="tl">
                    <a:srgbClr val="000000">
                      <a:alpha val="43137"/>
                    </a:srgbClr>
                  </a:outerShdw>
                </a:effectLst>
              </a:rPr>
              <a:t>I wiele innych…</a:t>
            </a:r>
            <a:endParaRPr lang="pl-PL" dirty="0">
              <a:solidFill>
                <a:schemeClr val="bg1"/>
              </a:solidFill>
              <a:effectLst>
                <a:outerShdw blurRad="38100" dist="38100" dir="2700000" algn="tl">
                  <a:srgbClr val="000000">
                    <a:alpha val="43137"/>
                  </a:srgbClr>
                </a:outerShdw>
              </a:effectLst>
            </a:endParaRPr>
          </a:p>
          <a:p>
            <a:r>
              <a:rPr lang="pl-PL" dirty="0" smtClean="0">
                <a:solidFill>
                  <a:schemeClr val="bg1"/>
                </a:solidFill>
              </a:rPr>
              <a:t> </a:t>
            </a:r>
            <a:endParaRPr lang="pl-PL" dirty="0">
              <a:solidFill>
                <a:schemeClr val="bg1"/>
              </a:solidFill>
            </a:endParaRPr>
          </a:p>
        </p:txBody>
      </p:sp>
      <p:sp>
        <p:nvSpPr>
          <p:cNvPr id="12" name="pole tekstowe 11"/>
          <p:cNvSpPr txBox="1"/>
          <p:nvPr/>
        </p:nvSpPr>
        <p:spPr>
          <a:xfrm>
            <a:off x="2123728" y="1052736"/>
            <a:ext cx="6624736" cy="523220"/>
          </a:xfrm>
          <a:prstGeom prst="rect">
            <a:avLst/>
          </a:prstGeom>
          <a:noFill/>
        </p:spPr>
        <p:txBody>
          <a:bodyPr wrap="square" rtlCol="0">
            <a:spAutoFit/>
          </a:bodyPr>
          <a:lstStyle/>
          <a:p>
            <a:r>
              <a:rPr lang="pl-PL" sz="1400" dirty="0"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Przykładowe inne instalacje które mogą być zintegrowane w systemie BMS Lennox.</a:t>
            </a:r>
            <a:endParaRPr lang="pl-PL" sz="1400" dirty="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81697423"/>
      </p:ext>
    </p:extLst>
  </p:cSld>
  <p:clrMapOvr>
    <a:masterClrMapping/>
  </p:clrMapOvr>
  <p:transition spd="slow">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XV\Desktop\background_imag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04950"/>
            <a:ext cx="9144000" cy="51816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1504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Obraz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162025"/>
            <a:ext cx="9144000" cy="723359"/>
          </a:xfrm>
          <a:prstGeom prst="rect">
            <a:avLst/>
          </a:prstGeom>
        </p:spPr>
      </p:pic>
      <p:pic>
        <p:nvPicPr>
          <p:cNvPr id="5" name="Obraz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3528" y="188640"/>
            <a:ext cx="1790700" cy="809625"/>
          </a:xfrm>
          <a:prstGeom prst="rect">
            <a:avLst/>
          </a:prstGeom>
        </p:spPr>
      </p:pic>
      <p:sp>
        <p:nvSpPr>
          <p:cNvPr id="9" name="pole tekstowe 8"/>
          <p:cNvSpPr txBox="1"/>
          <p:nvPr/>
        </p:nvSpPr>
        <p:spPr>
          <a:xfrm>
            <a:off x="6354316" y="6217512"/>
            <a:ext cx="2808312" cy="215444"/>
          </a:xfrm>
          <a:prstGeom prst="rect">
            <a:avLst/>
          </a:prstGeom>
          <a:noFill/>
        </p:spPr>
        <p:txBody>
          <a:bodyPr wrap="square" rtlCol="0">
            <a:spAutoFit/>
          </a:bodyPr>
          <a:lstStyle/>
          <a:p>
            <a:r>
              <a:rPr lang="pl-PL" sz="800" dirty="0" smtClean="0">
                <a:latin typeface="Arial Unicode MS" panose="020B0604020202020204" pitchFamily="34" charset="-128"/>
                <a:ea typeface="Arial Unicode MS" panose="020B0604020202020204" pitchFamily="34" charset="-128"/>
                <a:cs typeface="Arial Unicode MS" panose="020B0604020202020204" pitchFamily="34" charset="-128"/>
              </a:rPr>
              <a:t>AIR CONDITIONING SOLUTION FOR YOUR FUTURE</a:t>
            </a:r>
            <a:endParaRPr lang="pl-PL" sz="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0" name="pole tekstowe 9"/>
          <p:cNvSpPr txBox="1"/>
          <p:nvPr/>
        </p:nvSpPr>
        <p:spPr>
          <a:xfrm>
            <a:off x="6228184" y="6165304"/>
            <a:ext cx="250341" cy="369332"/>
          </a:xfrm>
          <a:prstGeom prst="rect">
            <a:avLst/>
          </a:prstGeom>
          <a:noFill/>
        </p:spPr>
        <p:txBody>
          <a:bodyPr wrap="square" rtlCol="0">
            <a:spAutoFit/>
          </a:bodyPr>
          <a:lstStyle/>
          <a:p>
            <a:r>
              <a:rPr lang="pl-PL" dirty="0">
                <a:solidFill>
                  <a:srgbClr val="C7053C"/>
                </a:solidFill>
                <a:latin typeface="Arial" panose="020B0604020202020204" pitchFamily="34" charset="0"/>
                <a:cs typeface="Arial" panose="020B0604020202020204" pitchFamily="34" charset="0"/>
              </a:rPr>
              <a:t>*</a:t>
            </a:r>
            <a:endParaRPr lang="pl-PL" dirty="0"/>
          </a:p>
        </p:txBody>
      </p:sp>
      <p:graphicFrame>
        <p:nvGraphicFramePr>
          <p:cNvPr id="3" name="Diagram 2"/>
          <p:cNvGraphicFramePr/>
          <p:nvPr>
            <p:extLst>
              <p:ext uri="{D42A27DB-BD31-4B8C-83A1-F6EECF244321}">
                <p14:modId xmlns:p14="http://schemas.microsoft.com/office/powerpoint/2010/main" val="1383389930"/>
              </p:ext>
            </p:extLst>
          </p:nvPr>
        </p:nvGraphicFramePr>
        <p:xfrm>
          <a:off x="6348536" y="1700808"/>
          <a:ext cx="2111896" cy="40640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7170" name="Picture 2" descr="C:\Users\MXK23\Downloads\suflidowo_instrukcja\screenshotcv.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34710" y="1700808"/>
            <a:ext cx="4341346" cy="4228672"/>
          </a:xfrm>
          <a:prstGeom prst="rect">
            <a:avLst/>
          </a:prstGeom>
        </p:spPr>
        <p:style>
          <a:lnRef idx="2">
            <a:schemeClr val="accent6"/>
          </a:lnRef>
          <a:fillRef idx="1">
            <a:schemeClr val="lt1"/>
          </a:fillRef>
          <a:effectRef idx="0">
            <a:schemeClr val="accent6"/>
          </a:effectRef>
          <a:fontRef idx="minor">
            <a:schemeClr val="dk1"/>
          </a:fontRef>
        </p:style>
      </p:pic>
      <p:sp>
        <p:nvSpPr>
          <p:cNvPr id="11" name="pole tekstowe 10"/>
          <p:cNvSpPr txBox="1"/>
          <p:nvPr/>
        </p:nvSpPr>
        <p:spPr>
          <a:xfrm>
            <a:off x="2123728" y="1052736"/>
            <a:ext cx="6624736" cy="307777"/>
          </a:xfrm>
          <a:prstGeom prst="rect">
            <a:avLst/>
          </a:prstGeom>
          <a:noFill/>
        </p:spPr>
        <p:txBody>
          <a:bodyPr wrap="square" rtlCol="0">
            <a:spAutoFit/>
          </a:bodyPr>
          <a:lstStyle/>
          <a:p>
            <a:r>
              <a:rPr lang="pl-PL" sz="1400" dirty="0"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Przykładowy ekran sterujący wybraną sekcją </a:t>
            </a:r>
            <a:r>
              <a:rPr lang="pl-PL" sz="1400" dirty="0"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oświetlenia.</a:t>
            </a:r>
            <a:endParaRPr lang="pl-PL" sz="1400" dirty="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32981507"/>
      </p:ext>
    </p:extLst>
  </p:cSld>
  <p:clrMapOvr>
    <a:masterClrMapping/>
  </p:clrMapOvr>
  <p:transition spd="slow">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XV\Desktop\background_imag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04950"/>
            <a:ext cx="9144000" cy="51816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1504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Obraz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162025"/>
            <a:ext cx="9144000" cy="723359"/>
          </a:xfrm>
          <a:prstGeom prst="rect">
            <a:avLst/>
          </a:prstGeom>
        </p:spPr>
      </p:pic>
      <p:pic>
        <p:nvPicPr>
          <p:cNvPr id="5" name="Obraz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3528" y="188640"/>
            <a:ext cx="1790700" cy="809625"/>
          </a:xfrm>
          <a:prstGeom prst="rect">
            <a:avLst/>
          </a:prstGeom>
        </p:spPr>
      </p:pic>
      <p:sp>
        <p:nvSpPr>
          <p:cNvPr id="9" name="pole tekstowe 8"/>
          <p:cNvSpPr txBox="1"/>
          <p:nvPr/>
        </p:nvSpPr>
        <p:spPr>
          <a:xfrm>
            <a:off x="6354316" y="6217512"/>
            <a:ext cx="2808312" cy="215444"/>
          </a:xfrm>
          <a:prstGeom prst="rect">
            <a:avLst/>
          </a:prstGeom>
          <a:noFill/>
        </p:spPr>
        <p:txBody>
          <a:bodyPr wrap="square" rtlCol="0">
            <a:spAutoFit/>
          </a:bodyPr>
          <a:lstStyle/>
          <a:p>
            <a:r>
              <a:rPr lang="pl-PL" sz="800" dirty="0" smtClean="0">
                <a:latin typeface="Arial Unicode MS" panose="020B0604020202020204" pitchFamily="34" charset="-128"/>
                <a:ea typeface="Arial Unicode MS" panose="020B0604020202020204" pitchFamily="34" charset="-128"/>
                <a:cs typeface="Arial Unicode MS" panose="020B0604020202020204" pitchFamily="34" charset="-128"/>
              </a:rPr>
              <a:t>AIR CONDITIONING SOLUTION FOR YOUR FUTURE</a:t>
            </a:r>
            <a:endParaRPr lang="pl-PL" sz="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0" name="pole tekstowe 9"/>
          <p:cNvSpPr txBox="1"/>
          <p:nvPr/>
        </p:nvSpPr>
        <p:spPr>
          <a:xfrm>
            <a:off x="6228184" y="6165304"/>
            <a:ext cx="250341" cy="369332"/>
          </a:xfrm>
          <a:prstGeom prst="rect">
            <a:avLst/>
          </a:prstGeom>
          <a:noFill/>
        </p:spPr>
        <p:txBody>
          <a:bodyPr wrap="square" rtlCol="0">
            <a:spAutoFit/>
          </a:bodyPr>
          <a:lstStyle/>
          <a:p>
            <a:r>
              <a:rPr lang="pl-PL" dirty="0">
                <a:solidFill>
                  <a:srgbClr val="C7053C"/>
                </a:solidFill>
                <a:latin typeface="Arial" panose="020B0604020202020204" pitchFamily="34" charset="0"/>
                <a:cs typeface="Arial" panose="020B0604020202020204" pitchFamily="34" charset="0"/>
              </a:rPr>
              <a:t>*</a:t>
            </a:r>
            <a:endParaRPr lang="pl-PL" dirty="0"/>
          </a:p>
        </p:txBody>
      </p:sp>
      <p:graphicFrame>
        <p:nvGraphicFramePr>
          <p:cNvPr id="2" name="Diagram 1"/>
          <p:cNvGraphicFramePr/>
          <p:nvPr>
            <p:extLst>
              <p:ext uri="{D42A27DB-BD31-4B8C-83A1-F6EECF244321}">
                <p14:modId xmlns:p14="http://schemas.microsoft.com/office/powerpoint/2010/main" val="2346143731"/>
              </p:ext>
            </p:extLst>
          </p:nvPr>
        </p:nvGraphicFramePr>
        <p:xfrm>
          <a:off x="6660232" y="1813272"/>
          <a:ext cx="1944216" cy="40640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1" name="pole tekstowe 10"/>
          <p:cNvSpPr txBox="1"/>
          <p:nvPr/>
        </p:nvSpPr>
        <p:spPr>
          <a:xfrm>
            <a:off x="2123728" y="1052736"/>
            <a:ext cx="6624736" cy="523220"/>
          </a:xfrm>
          <a:prstGeom prst="rect">
            <a:avLst/>
          </a:prstGeom>
          <a:noFill/>
        </p:spPr>
        <p:txBody>
          <a:bodyPr wrap="square" rtlCol="0">
            <a:spAutoFit/>
          </a:bodyPr>
          <a:lstStyle/>
          <a:p>
            <a:r>
              <a:rPr lang="pl-PL" sz="1400" dirty="0"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Tabele z odczytami </a:t>
            </a:r>
            <a:r>
              <a:rPr lang="pl-PL" sz="1400" dirty="0"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liczników </a:t>
            </a:r>
            <a:r>
              <a:rPr lang="pl-PL" sz="1400" dirty="0"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zużycia wody ,ciepła, energii elektrycznej+ eksport do MS Excel.</a:t>
            </a:r>
            <a:endParaRPr lang="pl-PL" sz="1400" dirty="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3" name="Obraz 2"/>
          <p:cNvPicPr>
            <a:picLocks noChangeAspect="1"/>
          </p:cNvPicPr>
          <p:nvPr/>
        </p:nvPicPr>
        <p:blipFill rotWithShape="1">
          <a:blip r:embed="rId11" cstate="print">
            <a:extLst>
              <a:ext uri="{28A0092B-C50C-407E-A947-70E740481C1C}">
                <a14:useLocalDpi xmlns:a14="http://schemas.microsoft.com/office/drawing/2010/main" val="0"/>
              </a:ext>
            </a:extLst>
          </a:blip>
          <a:srcRect l="26628"/>
          <a:stretch/>
        </p:blipFill>
        <p:spPr>
          <a:xfrm>
            <a:off x="107504" y="1628800"/>
            <a:ext cx="4917202" cy="3769737"/>
          </a:xfrm>
          <a:prstGeom prst="rect">
            <a:avLst/>
          </a:prstGeom>
        </p:spPr>
      </p:pic>
      <p:pic>
        <p:nvPicPr>
          <p:cNvPr id="4" name="Obraz 3"/>
          <p:cNvPicPr>
            <a:picLocks noChangeAspect="1"/>
          </p:cNvPicPr>
          <p:nvPr/>
        </p:nvPicPr>
        <p:blipFill rotWithShape="1">
          <a:blip r:embed="rId12" cstate="print">
            <a:extLst>
              <a:ext uri="{28A0092B-C50C-407E-A947-70E740481C1C}">
                <a14:useLocalDpi xmlns:a14="http://schemas.microsoft.com/office/drawing/2010/main" val="0"/>
              </a:ext>
            </a:extLst>
          </a:blip>
          <a:srcRect l="23122" r="1486"/>
          <a:stretch/>
        </p:blipFill>
        <p:spPr>
          <a:xfrm>
            <a:off x="1201738" y="2492896"/>
            <a:ext cx="4576762" cy="3414732"/>
          </a:xfrm>
          <a:prstGeom prst="rect">
            <a:avLst/>
          </a:prstGeom>
        </p:spPr>
      </p:pic>
    </p:spTree>
    <p:extLst>
      <p:ext uri="{BB962C8B-B14F-4D97-AF65-F5344CB8AC3E}">
        <p14:creationId xmlns:p14="http://schemas.microsoft.com/office/powerpoint/2010/main" val="3404060172"/>
      </p:ext>
    </p:extLst>
  </p:cSld>
  <p:clrMapOvr>
    <a:masterClrMapping/>
  </p:clrMapOvr>
  <p:transition spd="slow">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XV\Desktop\background_image.pn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0" y="1504950"/>
            <a:ext cx="9144000" cy="51816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504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Obraz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162025"/>
            <a:ext cx="9144000" cy="723359"/>
          </a:xfrm>
          <a:prstGeom prst="rect">
            <a:avLst/>
          </a:prstGeom>
        </p:spPr>
      </p:pic>
      <p:pic>
        <p:nvPicPr>
          <p:cNvPr id="5" name="Obraz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3528" y="188640"/>
            <a:ext cx="1790700" cy="809625"/>
          </a:xfrm>
          <a:prstGeom prst="rect">
            <a:avLst/>
          </a:prstGeom>
        </p:spPr>
      </p:pic>
      <p:sp>
        <p:nvSpPr>
          <p:cNvPr id="9" name="pole tekstowe 8"/>
          <p:cNvSpPr txBox="1"/>
          <p:nvPr/>
        </p:nvSpPr>
        <p:spPr>
          <a:xfrm>
            <a:off x="6354316" y="6217512"/>
            <a:ext cx="2808312" cy="215444"/>
          </a:xfrm>
          <a:prstGeom prst="rect">
            <a:avLst/>
          </a:prstGeom>
          <a:noFill/>
        </p:spPr>
        <p:txBody>
          <a:bodyPr wrap="square" rtlCol="0">
            <a:spAutoFit/>
          </a:bodyPr>
          <a:lstStyle/>
          <a:p>
            <a:r>
              <a:rPr lang="pl-PL" sz="800" dirty="0" smtClean="0">
                <a:latin typeface="Arial Unicode MS" panose="020B0604020202020204" pitchFamily="34" charset="-128"/>
                <a:ea typeface="Arial Unicode MS" panose="020B0604020202020204" pitchFamily="34" charset="-128"/>
                <a:cs typeface="Arial Unicode MS" panose="020B0604020202020204" pitchFamily="34" charset="-128"/>
              </a:rPr>
              <a:t>AIR CONDITIONING SOLUTION FOR YOUR FUTURE</a:t>
            </a:r>
            <a:endParaRPr lang="pl-PL" sz="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0" name="pole tekstowe 9"/>
          <p:cNvSpPr txBox="1"/>
          <p:nvPr/>
        </p:nvSpPr>
        <p:spPr>
          <a:xfrm>
            <a:off x="6228184" y="6165304"/>
            <a:ext cx="250341" cy="369332"/>
          </a:xfrm>
          <a:prstGeom prst="rect">
            <a:avLst/>
          </a:prstGeom>
          <a:noFill/>
        </p:spPr>
        <p:txBody>
          <a:bodyPr wrap="square" rtlCol="0">
            <a:spAutoFit/>
          </a:bodyPr>
          <a:lstStyle/>
          <a:p>
            <a:r>
              <a:rPr lang="pl-PL" dirty="0">
                <a:solidFill>
                  <a:srgbClr val="C7053C"/>
                </a:solidFill>
                <a:latin typeface="Arial" panose="020B0604020202020204" pitchFamily="34" charset="0"/>
                <a:cs typeface="Arial" panose="020B0604020202020204" pitchFamily="34" charset="0"/>
              </a:rPr>
              <a:t>*</a:t>
            </a:r>
            <a:endParaRPr lang="pl-PL" dirty="0"/>
          </a:p>
        </p:txBody>
      </p:sp>
      <p:graphicFrame>
        <p:nvGraphicFramePr>
          <p:cNvPr id="2" name="Diagram 1"/>
          <p:cNvGraphicFramePr/>
          <p:nvPr>
            <p:extLst>
              <p:ext uri="{D42A27DB-BD31-4B8C-83A1-F6EECF244321}">
                <p14:modId xmlns:p14="http://schemas.microsoft.com/office/powerpoint/2010/main" val="4187009845"/>
              </p:ext>
            </p:extLst>
          </p:nvPr>
        </p:nvGraphicFramePr>
        <p:xfrm>
          <a:off x="6660232" y="1813272"/>
          <a:ext cx="1944216" cy="4064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1" name="pole tekstowe 10"/>
          <p:cNvSpPr txBox="1"/>
          <p:nvPr/>
        </p:nvSpPr>
        <p:spPr>
          <a:xfrm>
            <a:off x="2123728" y="1052736"/>
            <a:ext cx="6624736" cy="307777"/>
          </a:xfrm>
          <a:prstGeom prst="rect">
            <a:avLst/>
          </a:prstGeom>
          <a:noFill/>
        </p:spPr>
        <p:txBody>
          <a:bodyPr wrap="square" rtlCol="0">
            <a:spAutoFit/>
          </a:bodyPr>
          <a:lstStyle/>
          <a:p>
            <a:r>
              <a:rPr lang="pl-PL" sz="1400" dirty="0"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Ekran poglądu  i sterowania kurtyn </a:t>
            </a:r>
            <a:r>
              <a:rPr lang="pl-PL" sz="1400" dirty="0"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powietrza.</a:t>
            </a:r>
            <a:endParaRPr lang="pl-PL" sz="1400" dirty="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3074" name="Picture 2" descr="C:\Users\MXK23\Desktop\Zrzuty\kurtyny pow1.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67544" y="1772816"/>
            <a:ext cx="5957818" cy="4166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5216980"/>
      </p:ext>
    </p:extLst>
  </p:cSld>
  <p:clrMapOvr>
    <a:masterClrMapping/>
  </p:clrMapOvr>
  <p:transition spd="slow">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XV\Desktop\background_image.pn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a:off x="0" y="1504950"/>
            <a:ext cx="9144000" cy="51816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504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Obraz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162025"/>
            <a:ext cx="9144000" cy="723359"/>
          </a:xfrm>
          <a:prstGeom prst="rect">
            <a:avLst/>
          </a:prstGeom>
        </p:spPr>
      </p:pic>
      <p:pic>
        <p:nvPicPr>
          <p:cNvPr id="5" name="Obraz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3528" y="188640"/>
            <a:ext cx="1790700" cy="809625"/>
          </a:xfrm>
          <a:prstGeom prst="rect">
            <a:avLst/>
          </a:prstGeom>
        </p:spPr>
      </p:pic>
      <p:sp>
        <p:nvSpPr>
          <p:cNvPr id="9" name="pole tekstowe 8"/>
          <p:cNvSpPr txBox="1"/>
          <p:nvPr/>
        </p:nvSpPr>
        <p:spPr>
          <a:xfrm>
            <a:off x="6354316" y="6217512"/>
            <a:ext cx="2808312" cy="215444"/>
          </a:xfrm>
          <a:prstGeom prst="rect">
            <a:avLst/>
          </a:prstGeom>
          <a:noFill/>
        </p:spPr>
        <p:txBody>
          <a:bodyPr wrap="square" rtlCol="0">
            <a:spAutoFit/>
          </a:bodyPr>
          <a:lstStyle/>
          <a:p>
            <a:r>
              <a:rPr lang="pl-PL" sz="800" dirty="0" smtClean="0">
                <a:latin typeface="Arial Unicode MS" panose="020B0604020202020204" pitchFamily="34" charset="-128"/>
                <a:ea typeface="Arial Unicode MS" panose="020B0604020202020204" pitchFamily="34" charset="-128"/>
                <a:cs typeface="Arial Unicode MS" panose="020B0604020202020204" pitchFamily="34" charset="-128"/>
              </a:rPr>
              <a:t>AIR CONDITIONING SOLUTION FOR YOUR FUTURE</a:t>
            </a:r>
            <a:endParaRPr lang="pl-PL" sz="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0" name="pole tekstowe 9"/>
          <p:cNvSpPr txBox="1"/>
          <p:nvPr/>
        </p:nvSpPr>
        <p:spPr>
          <a:xfrm>
            <a:off x="6228184" y="6165304"/>
            <a:ext cx="250341" cy="369332"/>
          </a:xfrm>
          <a:prstGeom prst="rect">
            <a:avLst/>
          </a:prstGeom>
          <a:noFill/>
        </p:spPr>
        <p:txBody>
          <a:bodyPr wrap="square" rtlCol="0">
            <a:spAutoFit/>
          </a:bodyPr>
          <a:lstStyle/>
          <a:p>
            <a:r>
              <a:rPr lang="pl-PL" dirty="0">
                <a:solidFill>
                  <a:srgbClr val="C7053C"/>
                </a:solidFill>
                <a:latin typeface="Arial" panose="020B0604020202020204" pitchFamily="34" charset="0"/>
                <a:cs typeface="Arial" panose="020B0604020202020204" pitchFamily="34" charset="0"/>
              </a:rPr>
              <a:t>*</a:t>
            </a:r>
            <a:endParaRPr lang="pl-PL" dirty="0"/>
          </a:p>
        </p:txBody>
      </p:sp>
      <p:graphicFrame>
        <p:nvGraphicFramePr>
          <p:cNvPr id="2" name="Diagram 1"/>
          <p:cNvGraphicFramePr/>
          <p:nvPr>
            <p:extLst>
              <p:ext uri="{D42A27DB-BD31-4B8C-83A1-F6EECF244321}">
                <p14:modId xmlns:p14="http://schemas.microsoft.com/office/powerpoint/2010/main" val="2258199585"/>
              </p:ext>
            </p:extLst>
          </p:nvPr>
        </p:nvGraphicFramePr>
        <p:xfrm>
          <a:off x="6660232" y="1813272"/>
          <a:ext cx="1944216" cy="4064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1" name="pole tekstowe 10"/>
          <p:cNvSpPr txBox="1"/>
          <p:nvPr/>
        </p:nvSpPr>
        <p:spPr>
          <a:xfrm>
            <a:off x="2113062" y="1052736"/>
            <a:ext cx="6624736" cy="307777"/>
          </a:xfrm>
          <a:prstGeom prst="rect">
            <a:avLst/>
          </a:prstGeom>
          <a:noFill/>
        </p:spPr>
        <p:txBody>
          <a:bodyPr wrap="square" rtlCol="0">
            <a:spAutoFit/>
          </a:bodyPr>
          <a:lstStyle/>
          <a:p>
            <a:r>
              <a:rPr lang="pl-PL" sz="1400" dirty="0"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Instalacja hydrauliczna elektryczna (maszynownia wody lodowej</a:t>
            </a:r>
            <a:r>
              <a:rPr lang="pl-PL" sz="1400" dirty="0"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pl-PL" sz="1400" dirty="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2050" name="Picture 2" descr="C:\Users\MXK23\Desktop\Zrzuty\masz.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76151" y="1844824"/>
            <a:ext cx="6336704" cy="33743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9196355"/>
      </p:ext>
    </p:extLst>
  </p:cSld>
  <p:clrMapOvr>
    <a:masterClrMapping/>
  </p:clrMapOvr>
  <p:transition spd="slow">
    <p:push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XV\Desktop\background_image.pn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0" y="1504950"/>
            <a:ext cx="9144000" cy="51816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504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Obraz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162025"/>
            <a:ext cx="9144000" cy="723359"/>
          </a:xfrm>
          <a:prstGeom prst="rect">
            <a:avLst/>
          </a:prstGeom>
        </p:spPr>
      </p:pic>
      <p:pic>
        <p:nvPicPr>
          <p:cNvPr id="5" name="Obraz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3528" y="188640"/>
            <a:ext cx="1790700" cy="809625"/>
          </a:xfrm>
          <a:prstGeom prst="rect">
            <a:avLst/>
          </a:prstGeom>
        </p:spPr>
      </p:pic>
      <p:sp>
        <p:nvSpPr>
          <p:cNvPr id="9" name="pole tekstowe 8"/>
          <p:cNvSpPr txBox="1"/>
          <p:nvPr/>
        </p:nvSpPr>
        <p:spPr>
          <a:xfrm>
            <a:off x="6354316" y="6217512"/>
            <a:ext cx="2808312" cy="215444"/>
          </a:xfrm>
          <a:prstGeom prst="rect">
            <a:avLst/>
          </a:prstGeom>
          <a:noFill/>
        </p:spPr>
        <p:txBody>
          <a:bodyPr wrap="square" rtlCol="0">
            <a:spAutoFit/>
          </a:bodyPr>
          <a:lstStyle/>
          <a:p>
            <a:r>
              <a:rPr lang="pl-PL" sz="800" dirty="0" smtClean="0">
                <a:latin typeface="Arial Unicode MS" panose="020B0604020202020204" pitchFamily="34" charset="-128"/>
                <a:ea typeface="Arial Unicode MS" panose="020B0604020202020204" pitchFamily="34" charset="-128"/>
                <a:cs typeface="Arial Unicode MS" panose="020B0604020202020204" pitchFamily="34" charset="-128"/>
              </a:rPr>
              <a:t>AIR CONDITIONING SOLUTION FOR YOUR FUTURE</a:t>
            </a:r>
            <a:endParaRPr lang="pl-PL" sz="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0" name="pole tekstowe 9"/>
          <p:cNvSpPr txBox="1"/>
          <p:nvPr/>
        </p:nvSpPr>
        <p:spPr>
          <a:xfrm>
            <a:off x="6228184" y="6165304"/>
            <a:ext cx="250341" cy="369332"/>
          </a:xfrm>
          <a:prstGeom prst="rect">
            <a:avLst/>
          </a:prstGeom>
          <a:noFill/>
        </p:spPr>
        <p:txBody>
          <a:bodyPr wrap="square" rtlCol="0">
            <a:spAutoFit/>
          </a:bodyPr>
          <a:lstStyle/>
          <a:p>
            <a:r>
              <a:rPr lang="pl-PL" dirty="0">
                <a:solidFill>
                  <a:srgbClr val="C7053C"/>
                </a:solidFill>
                <a:latin typeface="Arial" panose="020B0604020202020204" pitchFamily="34" charset="0"/>
                <a:cs typeface="Arial" panose="020B0604020202020204" pitchFamily="34" charset="0"/>
              </a:rPr>
              <a:t>*</a:t>
            </a:r>
            <a:endParaRPr lang="pl-PL" dirty="0"/>
          </a:p>
        </p:txBody>
      </p:sp>
      <p:graphicFrame>
        <p:nvGraphicFramePr>
          <p:cNvPr id="2" name="Diagram 1"/>
          <p:cNvGraphicFramePr/>
          <p:nvPr>
            <p:extLst>
              <p:ext uri="{D42A27DB-BD31-4B8C-83A1-F6EECF244321}">
                <p14:modId xmlns:p14="http://schemas.microsoft.com/office/powerpoint/2010/main" val="2597574823"/>
              </p:ext>
            </p:extLst>
          </p:nvPr>
        </p:nvGraphicFramePr>
        <p:xfrm>
          <a:off x="2699792" y="1916832"/>
          <a:ext cx="6264509" cy="4064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1" name="pole tekstowe 10"/>
          <p:cNvSpPr txBox="1"/>
          <p:nvPr/>
        </p:nvSpPr>
        <p:spPr>
          <a:xfrm>
            <a:off x="2123728" y="1052736"/>
            <a:ext cx="6624736" cy="307777"/>
          </a:xfrm>
          <a:prstGeom prst="rect">
            <a:avLst/>
          </a:prstGeom>
          <a:noFill/>
        </p:spPr>
        <p:txBody>
          <a:bodyPr wrap="square" rtlCol="0">
            <a:spAutoFit/>
          </a:bodyPr>
          <a:lstStyle/>
          <a:p>
            <a:r>
              <a:rPr lang="pl-PL" sz="1400" dirty="0"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Lennox </a:t>
            </a:r>
            <a:r>
              <a:rPr lang="pl-PL" sz="1400" dirty="0" err="1"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Vision</a:t>
            </a:r>
            <a:r>
              <a:rPr lang="pl-PL" sz="1400" dirty="0" smtClean="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podsumowanie.</a:t>
            </a:r>
            <a:endParaRPr lang="pl-PL" sz="1400" dirty="0">
              <a:solidFill>
                <a:srgbClr val="B40436"/>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2" name="Rectangle 3"/>
          <p:cNvSpPr txBox="1">
            <a:spLocks noChangeArrowheads="1"/>
          </p:cNvSpPr>
          <p:nvPr/>
        </p:nvSpPr>
        <p:spPr>
          <a:xfrm>
            <a:off x="19819" y="1504950"/>
            <a:ext cx="2607965" cy="4516338"/>
          </a:xfrm>
          <a:prstGeom prst="rect">
            <a:avLst/>
          </a:prstGeom>
        </p:spPr>
        <p:txBody>
          <a:bodyPr vert="horz" lIns="91440" tIns="45720" rIns="91440" bIns="45720" rtlCol="0">
            <a:normAutofit fontScale="925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endParaRPr lang="pl-PL" altLang="pl-PL" dirty="0" smtClean="0">
              <a:solidFill>
                <a:schemeClr val="bg1"/>
              </a:solidFill>
            </a:endParaRPr>
          </a:p>
          <a:p>
            <a:r>
              <a:rPr lang="pl-PL" altLang="pl-PL" sz="1800" dirty="0" smtClean="0">
                <a:solidFill>
                  <a:schemeClr val="bg1"/>
                </a:solidFill>
              </a:rPr>
              <a:t>Połączenie w ujednolicony sposób w jednej aplikacji informacji </a:t>
            </a:r>
            <a:r>
              <a:rPr lang="pl-PL" altLang="pl-PL" sz="1800" dirty="0" smtClean="0">
                <a:solidFill>
                  <a:schemeClr val="bg1"/>
                </a:solidFill>
              </a:rPr>
              <a:t>pochodzących </a:t>
            </a:r>
            <a:r>
              <a:rPr lang="pl-PL" altLang="pl-PL" sz="1800" dirty="0" smtClean="0">
                <a:solidFill>
                  <a:schemeClr val="bg1"/>
                </a:solidFill>
              </a:rPr>
              <a:t>z różnych źródeł ułatwia w znacznym stopniu zarządzanie budynkiem. Unifikacja konwencji przekazywania informacji operatorowi, archiwizacja wszystkich zdarzeń w jednym systemie alarmów umożliwia szybką i łatwą analizę stanu bieżącego lub historycznego budynku, co prowadzi do jej uproszczenia i przyspieszenia. </a:t>
            </a:r>
            <a:endParaRPr lang="pl-PL" altLang="pl-PL" dirty="0">
              <a:solidFill>
                <a:schemeClr val="bg1"/>
              </a:solidFill>
            </a:endParaRPr>
          </a:p>
        </p:txBody>
      </p:sp>
    </p:spTree>
    <p:extLst>
      <p:ext uri="{BB962C8B-B14F-4D97-AF65-F5344CB8AC3E}">
        <p14:creationId xmlns:p14="http://schemas.microsoft.com/office/powerpoint/2010/main" val="2578086609"/>
      </p:ext>
    </p:extLst>
  </p:cSld>
  <p:clrMapOvr>
    <a:masterClrMapping/>
  </p:clrMapOvr>
  <p:transition spd="slow">
    <p:push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XV\Desktop\background_image.pn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0" y="1504950"/>
            <a:ext cx="9144000" cy="51816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504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Obraz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162025"/>
            <a:ext cx="9144000" cy="723359"/>
          </a:xfrm>
          <a:prstGeom prst="rect">
            <a:avLst/>
          </a:prstGeom>
        </p:spPr>
      </p:pic>
      <p:pic>
        <p:nvPicPr>
          <p:cNvPr id="5" name="Obraz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3528" y="188640"/>
            <a:ext cx="1790700" cy="809625"/>
          </a:xfrm>
          <a:prstGeom prst="rect">
            <a:avLst/>
          </a:prstGeom>
        </p:spPr>
      </p:pic>
      <p:sp>
        <p:nvSpPr>
          <p:cNvPr id="9" name="pole tekstowe 8"/>
          <p:cNvSpPr txBox="1"/>
          <p:nvPr/>
        </p:nvSpPr>
        <p:spPr>
          <a:xfrm>
            <a:off x="6354316" y="6217512"/>
            <a:ext cx="2808312" cy="215444"/>
          </a:xfrm>
          <a:prstGeom prst="rect">
            <a:avLst/>
          </a:prstGeom>
          <a:noFill/>
        </p:spPr>
        <p:txBody>
          <a:bodyPr wrap="square" rtlCol="0">
            <a:spAutoFit/>
          </a:bodyPr>
          <a:lstStyle/>
          <a:p>
            <a:r>
              <a:rPr lang="pl-PL" sz="800" dirty="0" smtClean="0">
                <a:latin typeface="Arial Unicode MS" panose="020B0604020202020204" pitchFamily="34" charset="-128"/>
                <a:ea typeface="Arial Unicode MS" panose="020B0604020202020204" pitchFamily="34" charset="-128"/>
                <a:cs typeface="Arial Unicode MS" panose="020B0604020202020204" pitchFamily="34" charset="-128"/>
              </a:rPr>
              <a:t>AIR CONDITIONING SOLUTION FOR YOUR FUTURE</a:t>
            </a:r>
            <a:endParaRPr lang="pl-PL" sz="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0" name="pole tekstowe 9"/>
          <p:cNvSpPr txBox="1"/>
          <p:nvPr/>
        </p:nvSpPr>
        <p:spPr>
          <a:xfrm>
            <a:off x="6228184" y="6165304"/>
            <a:ext cx="250341" cy="369332"/>
          </a:xfrm>
          <a:prstGeom prst="rect">
            <a:avLst/>
          </a:prstGeom>
          <a:noFill/>
        </p:spPr>
        <p:txBody>
          <a:bodyPr wrap="square" rtlCol="0">
            <a:spAutoFit/>
          </a:bodyPr>
          <a:lstStyle/>
          <a:p>
            <a:r>
              <a:rPr lang="pl-PL" dirty="0">
                <a:solidFill>
                  <a:srgbClr val="C7053C"/>
                </a:solidFill>
                <a:latin typeface="Arial" panose="020B0604020202020204" pitchFamily="34" charset="0"/>
                <a:cs typeface="Arial" panose="020B0604020202020204" pitchFamily="34" charset="0"/>
              </a:rPr>
              <a:t>*</a:t>
            </a:r>
            <a:endParaRPr lang="pl-PL" dirty="0"/>
          </a:p>
        </p:txBody>
      </p:sp>
      <p:sp>
        <p:nvSpPr>
          <p:cNvPr id="2" name="pole tekstowe 1"/>
          <p:cNvSpPr txBox="1"/>
          <p:nvPr/>
        </p:nvSpPr>
        <p:spPr>
          <a:xfrm>
            <a:off x="35496" y="3231114"/>
            <a:ext cx="9073008" cy="646331"/>
          </a:xfrm>
          <a:prstGeom prst="rect">
            <a:avLst/>
          </a:prstGeom>
          <a:noFill/>
        </p:spPr>
        <p:txBody>
          <a:bodyPr wrap="square" rtlCol="0">
            <a:spAutoFit/>
          </a:bodyPr>
          <a:lstStyle/>
          <a:p>
            <a:pPr algn="ctr"/>
            <a:r>
              <a:rPr lang="pl-PL"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Dziękujemy</a:t>
            </a:r>
            <a:endParaRPr lang="pl-PL" sz="3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1705611408"/>
      </p:ext>
    </p:extLst>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9224</TotalTime>
  <Words>1513</Words>
  <Application>Microsoft Office PowerPoint</Application>
  <PresentationFormat>Pokaz na ekranie (4:3)</PresentationFormat>
  <Paragraphs>247</Paragraphs>
  <Slides>27</Slides>
  <Notes>0</Notes>
  <HiddenSlides>0</HiddenSlides>
  <MMClips>0</MMClips>
  <ScaleCrop>false</ScaleCrop>
  <HeadingPairs>
    <vt:vector size="4" baseType="variant">
      <vt:variant>
        <vt:lpstr>Motyw</vt:lpstr>
      </vt:variant>
      <vt:variant>
        <vt:i4>1</vt:i4>
      </vt:variant>
      <vt:variant>
        <vt:lpstr>Tytuły slajdów</vt:lpstr>
      </vt:variant>
      <vt:variant>
        <vt:i4>27</vt:i4>
      </vt:variant>
    </vt:vector>
  </HeadingPairs>
  <TitlesOfParts>
    <vt:vector size="28" baseType="lpstr">
      <vt:lpstr>Motyw pakietu Office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BMS Lennox Vision</dc:title>
  <dc:creator>Wnek, Sylwester</dc:creator>
  <cp:lastModifiedBy>Szewczuk, Tomasz</cp:lastModifiedBy>
  <cp:revision>299</cp:revision>
  <dcterms:created xsi:type="dcterms:W3CDTF">2015-06-01T07:05:56Z</dcterms:created>
  <dcterms:modified xsi:type="dcterms:W3CDTF">2017-06-27T08:05:12Z</dcterms:modified>
</cp:coreProperties>
</file>